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01B8FFF-70AB-432D-8BA2-CCD70C5F4962}" v="1" dt="2026-09-19T07:26:21.63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850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microsoft.com/office/2016/11/relationships/changesInfo" Target="changesInfos/changesInfo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ces Cattini" userId="d87e0733-661c-46af-9ed7-63be6bee5dbf" providerId="ADAL" clId="{E0FEF9B8-BD1A-4329-9076-A440438B9E23}"/>
    <pc:docChg chg="undo custSel modSld modMainMaster">
      <pc:chgData name="Frances Cattini" userId="d87e0733-661c-46af-9ed7-63be6bee5dbf" providerId="ADAL" clId="{E0FEF9B8-BD1A-4329-9076-A440438B9E23}" dt="2026-09-19T07:32:37.844" v="521" actId="22"/>
      <pc:docMkLst>
        <pc:docMk/>
      </pc:docMkLst>
      <pc:sldChg chg="addSp delSp modSp mod setBg">
        <pc:chgData name="Frances Cattini" userId="d87e0733-661c-46af-9ed7-63be6bee5dbf" providerId="ADAL" clId="{E0FEF9B8-BD1A-4329-9076-A440438B9E23}" dt="2026-09-18T14:00:47.739" v="473" actId="1076"/>
        <pc:sldMkLst>
          <pc:docMk/>
          <pc:sldMk cId="0" sldId="256"/>
        </pc:sldMkLst>
        <pc:spChg chg="add mod">
          <ac:chgData name="Frances Cattini" userId="d87e0733-661c-46af-9ed7-63be6bee5dbf" providerId="ADAL" clId="{E0FEF9B8-BD1A-4329-9076-A440438B9E23}" dt="2026-09-18T14:00:47.739" v="473" actId="1076"/>
          <ac:spMkLst>
            <pc:docMk/>
            <pc:sldMk cId="0" sldId="256"/>
            <ac:spMk id="2" creationId="{B85BD6DA-9E94-1F73-88D5-D0E2625F788C}"/>
          </ac:spMkLst>
        </pc:spChg>
        <pc:spChg chg="mod">
          <ac:chgData name="Frances Cattini" userId="d87e0733-661c-46af-9ed7-63be6bee5dbf" providerId="ADAL" clId="{E0FEF9B8-BD1A-4329-9076-A440438B9E23}" dt="2026-09-04T10:31:01.933" v="423" actId="207"/>
          <ac:spMkLst>
            <pc:docMk/>
            <pc:sldMk cId="0" sldId="256"/>
            <ac:spMk id="25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10:31:06.980" v="424" actId="207"/>
          <ac:spMkLst>
            <pc:docMk/>
            <pc:sldMk cId="0" sldId="256"/>
            <ac:spMk id="26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10:31:11.620" v="425" actId="207"/>
          <ac:spMkLst>
            <pc:docMk/>
            <pc:sldMk cId="0" sldId="256"/>
            <ac:spMk id="28" creationId="{00000000-0000-0000-0000-000000000000}"/>
          </ac:spMkLst>
        </pc:spChg>
        <pc:picChg chg="add mod">
          <ac:chgData name="Frances Cattini" userId="d87e0733-661c-46af-9ed7-63be6bee5dbf" providerId="ADAL" clId="{E0FEF9B8-BD1A-4329-9076-A440438B9E23}" dt="2026-09-04T10:30:51.807" v="422" actId="1076"/>
          <ac:picMkLst>
            <pc:docMk/>
            <pc:sldMk cId="0" sldId="256"/>
            <ac:picMk id="5" creationId="{685964D4-74D9-53C4-2A19-E8056E28F0B7}"/>
          </ac:picMkLst>
        </pc:picChg>
        <pc:picChg chg="add mod">
          <ac:chgData name="Frances Cattini" userId="d87e0733-661c-46af-9ed7-63be6bee5dbf" providerId="ADAL" clId="{E0FEF9B8-BD1A-4329-9076-A440438B9E23}" dt="2026-09-04T10:33:43.725" v="437" actId="1076"/>
          <ac:picMkLst>
            <pc:docMk/>
            <pc:sldMk cId="0" sldId="256"/>
            <ac:picMk id="10" creationId="{FA3814C2-DE9B-1848-0D4E-CAECFE1F76F2}"/>
          </ac:picMkLst>
        </pc:picChg>
        <pc:picChg chg="add mod">
          <ac:chgData name="Frances Cattini" userId="d87e0733-661c-46af-9ed7-63be6bee5dbf" providerId="ADAL" clId="{E0FEF9B8-BD1A-4329-9076-A440438B9E23}" dt="2026-09-04T10:33:37.728" v="435" actId="1076"/>
          <ac:picMkLst>
            <pc:docMk/>
            <pc:sldMk cId="0" sldId="256"/>
            <ac:picMk id="12" creationId="{84E4CDB8-0596-A515-0F6F-8F2F9B2C63AD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30:38.390" v="517" actId="207"/>
        <pc:sldMkLst>
          <pc:docMk/>
          <pc:sldMk cId="0" sldId="257"/>
        </pc:sldMkLst>
        <pc:spChg chg="mod">
          <ac:chgData name="Frances Cattini" userId="d87e0733-661c-46af-9ed7-63be6bee5dbf" providerId="ADAL" clId="{E0FEF9B8-BD1A-4329-9076-A440438B9E23}" dt="2026-09-04T09:23:03.611" v="2" actId="1076"/>
          <ac:spMkLst>
            <pc:docMk/>
            <pc:sldMk cId="0" sldId="257"/>
            <ac:spMk id="4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09:23:07.827" v="3" actId="1076"/>
          <ac:spMkLst>
            <pc:docMk/>
            <pc:sldMk cId="0" sldId="257"/>
            <ac:spMk id="5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10:24:05.864" v="409" actId="14100"/>
          <ac:spMkLst>
            <pc:docMk/>
            <pc:sldMk cId="0" sldId="257"/>
            <ac:spMk id="6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10:24:09.009" v="410" actId="1076"/>
          <ac:spMkLst>
            <pc:docMk/>
            <pc:sldMk cId="0" sldId="257"/>
            <ac:spMk id="7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19T07:30:00.180" v="513" actId="1076"/>
          <ac:spMkLst>
            <pc:docMk/>
            <pc:sldMk cId="0" sldId="257"/>
            <ac:spMk id="8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19T07:30:03.189" v="514" actId="1076"/>
          <ac:spMkLst>
            <pc:docMk/>
            <pc:sldMk cId="0" sldId="257"/>
            <ac:spMk id="9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10:23:59.084" v="408" actId="1076"/>
          <ac:spMkLst>
            <pc:docMk/>
            <pc:sldMk cId="0" sldId="257"/>
            <ac:spMk id="10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04T09:23:21.137" v="6" actId="1076"/>
          <ac:spMkLst>
            <pc:docMk/>
            <pc:sldMk cId="0" sldId="257"/>
            <ac:spMk id="11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19T07:30:38.390" v="517" actId="207"/>
          <ac:spMkLst>
            <pc:docMk/>
            <pc:sldMk cId="0" sldId="257"/>
            <ac:spMk id="12" creationId="{00000000-0000-0000-0000-000000000000}"/>
          </ac:spMkLst>
        </pc:spChg>
        <pc:spChg chg="mod">
          <ac:chgData name="Frances Cattini" userId="d87e0733-661c-46af-9ed7-63be6bee5dbf" providerId="ADAL" clId="{E0FEF9B8-BD1A-4329-9076-A440438B9E23}" dt="2026-09-19T07:30:07.853" v="515" actId="1076"/>
          <ac:spMkLst>
            <pc:docMk/>
            <pc:sldMk cId="0" sldId="257"/>
            <ac:spMk id="15" creationId="{00000000-0000-0000-0000-000000000000}"/>
          </ac:spMkLst>
        </pc:spChg>
        <pc:spChg chg="add mod">
          <ac:chgData name="Frances Cattini" userId="d87e0733-661c-46af-9ed7-63be6bee5dbf" providerId="ADAL" clId="{E0FEF9B8-BD1A-4329-9076-A440438B9E23}" dt="2026-09-18T14:00:42.411" v="472" actId="1076"/>
          <ac:spMkLst>
            <pc:docMk/>
            <pc:sldMk cId="0" sldId="257"/>
            <ac:spMk id="18" creationId="{7268D75B-C148-C22E-C64D-CAE82ACBDF46}"/>
          </ac:spMkLst>
        </pc:spChg>
        <pc:picChg chg="add mod">
          <ac:chgData name="Frances Cattini" userId="d87e0733-661c-46af-9ed7-63be6bee5dbf" providerId="ADAL" clId="{E0FEF9B8-BD1A-4329-9076-A440438B9E23}" dt="2026-09-18T14:00:38.540" v="471" actId="1076"/>
          <ac:picMkLst>
            <pc:docMk/>
            <pc:sldMk cId="0" sldId="257"/>
            <ac:picMk id="16" creationId="{B6697F18-4675-1774-3E82-1F0A1BEE2291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32:07.998" v="519" actId="22"/>
        <pc:sldMkLst>
          <pc:docMk/>
          <pc:sldMk cId="0" sldId="258"/>
        </pc:sldMkLst>
        <pc:spChg chg="add del mod">
          <ac:chgData name="Frances Cattini" userId="d87e0733-661c-46af-9ed7-63be6bee5dbf" providerId="ADAL" clId="{E0FEF9B8-BD1A-4329-9076-A440438B9E23}" dt="2026-09-19T07:32:06.678" v="518" actId="478"/>
          <ac:spMkLst>
            <pc:docMk/>
            <pc:sldMk cId="0" sldId="258"/>
            <ac:spMk id="33" creationId="{95EB3F1E-68C5-989F-901D-F6E730059562}"/>
          </ac:spMkLst>
        </pc:spChg>
        <pc:spChg chg="add">
          <ac:chgData name="Frances Cattini" userId="d87e0733-661c-46af-9ed7-63be6bee5dbf" providerId="ADAL" clId="{E0FEF9B8-BD1A-4329-9076-A440438B9E23}" dt="2026-09-19T07:32:07.998" v="519" actId="22"/>
          <ac:spMkLst>
            <pc:docMk/>
            <pc:sldMk cId="0" sldId="258"/>
            <ac:spMk id="35" creationId="{6DE9478C-D7C2-21FA-AEDC-F539EDE7EF88}"/>
          </ac:spMkLst>
        </pc:spChg>
        <pc:picChg chg="add mod">
          <ac:chgData name="Frances Cattini" userId="d87e0733-661c-46af-9ed7-63be6bee5dbf" providerId="ADAL" clId="{E0FEF9B8-BD1A-4329-9076-A440438B9E23}" dt="2026-09-04T10:34:17.974" v="443" actId="1076"/>
          <ac:picMkLst>
            <pc:docMk/>
            <pc:sldMk cId="0" sldId="258"/>
            <ac:picMk id="32" creationId="{57C10A4F-9AA5-6EAD-3D98-33A466D5AC89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26:56.630" v="501" actId="207"/>
        <pc:sldMkLst>
          <pc:docMk/>
          <pc:sldMk cId="0" sldId="259"/>
        </pc:sldMkLst>
        <pc:spChg chg="add mod">
          <ac:chgData name="Frances Cattini" userId="d87e0733-661c-46af-9ed7-63be6bee5dbf" providerId="ADAL" clId="{E0FEF9B8-BD1A-4329-9076-A440438B9E23}" dt="2026-09-19T07:26:56.630" v="501" actId="207"/>
          <ac:spMkLst>
            <pc:docMk/>
            <pc:sldMk cId="0" sldId="259"/>
            <ac:spMk id="26" creationId="{53877558-612B-2F1C-7BF2-F1FE65F79791}"/>
          </ac:spMkLst>
        </pc:spChg>
        <pc:picChg chg="add">
          <ac:chgData name="Frances Cattini" userId="d87e0733-661c-46af-9ed7-63be6bee5dbf" providerId="ADAL" clId="{E0FEF9B8-BD1A-4329-9076-A440438B9E23}" dt="2026-09-04T10:34:28.788" v="444" actId="22"/>
          <ac:picMkLst>
            <pc:docMk/>
            <pc:sldMk cId="0" sldId="259"/>
            <ac:picMk id="25" creationId="{C4AF3D89-75BE-BD93-C13B-40958F4DBEE2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32:37.844" v="521" actId="22"/>
        <pc:sldMkLst>
          <pc:docMk/>
          <pc:sldMk cId="0" sldId="260"/>
        </pc:sldMkLst>
        <pc:spChg chg="add del">
          <ac:chgData name="Frances Cattini" userId="d87e0733-661c-46af-9ed7-63be6bee5dbf" providerId="ADAL" clId="{E0FEF9B8-BD1A-4329-9076-A440438B9E23}" dt="2026-09-19T07:32:29.901" v="520" actId="478"/>
          <ac:spMkLst>
            <pc:docMk/>
            <pc:sldMk cId="0" sldId="260"/>
            <ac:spMk id="30" creationId="{781B1841-49E8-39B9-DF48-B2D5A98219FC}"/>
          </ac:spMkLst>
        </pc:spChg>
        <pc:spChg chg="add">
          <ac:chgData name="Frances Cattini" userId="d87e0733-661c-46af-9ed7-63be6bee5dbf" providerId="ADAL" clId="{E0FEF9B8-BD1A-4329-9076-A440438B9E23}" dt="2026-09-19T07:32:37.844" v="521" actId="22"/>
          <ac:spMkLst>
            <pc:docMk/>
            <pc:sldMk cId="0" sldId="260"/>
            <ac:spMk id="33" creationId="{1895C946-4E59-EF7C-F45E-AB096C920511}"/>
          </ac:spMkLst>
        </pc:spChg>
        <pc:picChg chg="add">
          <ac:chgData name="Frances Cattini" userId="d87e0733-661c-46af-9ed7-63be6bee5dbf" providerId="ADAL" clId="{E0FEF9B8-BD1A-4329-9076-A440438B9E23}" dt="2026-09-04T10:34:32.716" v="445" actId="22"/>
          <ac:picMkLst>
            <pc:docMk/>
            <pc:sldMk cId="0" sldId="260"/>
            <ac:picMk id="29" creationId="{32236241-A905-0ABB-0F20-DBFB17F276F0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8T14:13:00.805" v="477" actId="1076"/>
        <pc:sldMkLst>
          <pc:docMk/>
          <pc:sldMk cId="0" sldId="261"/>
        </pc:sldMkLst>
        <pc:spChg chg="add mod">
          <ac:chgData name="Frances Cattini" userId="d87e0733-661c-46af-9ed7-63be6bee5dbf" providerId="ADAL" clId="{E0FEF9B8-BD1A-4329-9076-A440438B9E23}" dt="2026-09-18T14:13:00.805" v="477" actId="1076"/>
          <ac:spMkLst>
            <pc:docMk/>
            <pc:sldMk cId="0" sldId="261"/>
            <ac:spMk id="50" creationId="{C72AF534-ADB1-0DF1-CC63-6EDF6EA2D86E}"/>
          </ac:spMkLst>
        </pc:spChg>
        <pc:picChg chg="add">
          <ac:chgData name="Frances Cattini" userId="d87e0733-661c-46af-9ed7-63be6bee5dbf" providerId="ADAL" clId="{E0FEF9B8-BD1A-4329-9076-A440438B9E23}" dt="2026-09-04T10:34:36.677" v="446" actId="22"/>
          <ac:picMkLst>
            <pc:docMk/>
            <pc:sldMk cId="0" sldId="261"/>
            <ac:picMk id="49" creationId="{7A3C071E-0549-E532-80FA-6EC8C7A7D1C1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8T14:13:09.779" v="479" actId="1076"/>
        <pc:sldMkLst>
          <pc:docMk/>
          <pc:sldMk cId="0" sldId="262"/>
        </pc:sldMkLst>
        <pc:spChg chg="add mod">
          <ac:chgData name="Frances Cattini" userId="d87e0733-661c-46af-9ed7-63be6bee5dbf" providerId="ADAL" clId="{E0FEF9B8-BD1A-4329-9076-A440438B9E23}" dt="2026-09-18T14:13:09.779" v="479" actId="1076"/>
          <ac:spMkLst>
            <pc:docMk/>
            <pc:sldMk cId="0" sldId="262"/>
            <ac:spMk id="49" creationId="{3584DC20-5FD7-7285-EFD4-6B2FFD926264}"/>
          </ac:spMkLst>
        </pc:spChg>
        <pc:picChg chg="add">
          <ac:chgData name="Frances Cattini" userId="d87e0733-661c-46af-9ed7-63be6bee5dbf" providerId="ADAL" clId="{E0FEF9B8-BD1A-4329-9076-A440438B9E23}" dt="2026-09-04T10:34:38.865" v="447" actId="22"/>
          <ac:picMkLst>
            <pc:docMk/>
            <pc:sldMk cId="0" sldId="262"/>
            <ac:picMk id="48" creationId="{83EE99F6-0AFF-8BC2-1A47-E5767C06561D}"/>
          </ac:picMkLst>
        </pc:picChg>
      </pc:sldChg>
      <pc:sldChg chg="addSp delSp mod modNotesTx">
        <pc:chgData name="Frances Cattini" userId="d87e0733-661c-46af-9ed7-63be6bee5dbf" providerId="ADAL" clId="{E0FEF9B8-BD1A-4329-9076-A440438B9E23}" dt="2026-09-19T07:27:12.205" v="503" actId="22"/>
        <pc:sldMkLst>
          <pc:docMk/>
          <pc:sldMk cId="0" sldId="263"/>
        </pc:sldMkLst>
        <pc:spChg chg="add">
          <ac:chgData name="Frances Cattini" userId="d87e0733-661c-46af-9ed7-63be6bee5dbf" providerId="ADAL" clId="{E0FEF9B8-BD1A-4329-9076-A440438B9E23}" dt="2026-09-19T07:27:12.205" v="503" actId="22"/>
          <ac:spMkLst>
            <pc:docMk/>
            <pc:sldMk cId="0" sldId="263"/>
            <ac:spMk id="33" creationId="{A7095994-ECD3-174B-A363-573A88312929}"/>
          </ac:spMkLst>
        </pc:spChg>
        <pc:picChg chg="add">
          <ac:chgData name="Frances Cattini" userId="d87e0733-661c-46af-9ed7-63be6bee5dbf" providerId="ADAL" clId="{E0FEF9B8-BD1A-4329-9076-A440438B9E23}" dt="2026-09-04T10:34:41.285" v="448" actId="22"/>
          <ac:picMkLst>
            <pc:docMk/>
            <pc:sldMk cId="0" sldId="263"/>
            <ac:picMk id="32" creationId="{B3A73918-D2B9-BEDE-242A-020CAE963110}"/>
          </ac:picMkLst>
        </pc:picChg>
      </pc:sldChg>
      <pc:sldChg chg="addSp delSp mod modNotesTx">
        <pc:chgData name="Frances Cattini" userId="d87e0733-661c-46af-9ed7-63be6bee5dbf" providerId="ADAL" clId="{E0FEF9B8-BD1A-4329-9076-A440438B9E23}" dt="2026-09-19T07:27:15.417" v="504" actId="22"/>
        <pc:sldMkLst>
          <pc:docMk/>
          <pc:sldMk cId="0" sldId="264"/>
        </pc:sldMkLst>
        <pc:spChg chg="add">
          <ac:chgData name="Frances Cattini" userId="d87e0733-661c-46af-9ed7-63be6bee5dbf" providerId="ADAL" clId="{E0FEF9B8-BD1A-4329-9076-A440438B9E23}" dt="2026-09-19T07:27:15.417" v="504" actId="22"/>
          <ac:spMkLst>
            <pc:docMk/>
            <pc:sldMk cId="0" sldId="264"/>
            <ac:spMk id="32" creationId="{F48B2BD7-BD96-7F0B-4BB7-A8523AC00F3A}"/>
          </ac:spMkLst>
        </pc:spChg>
        <pc:picChg chg="add">
          <ac:chgData name="Frances Cattini" userId="d87e0733-661c-46af-9ed7-63be6bee5dbf" providerId="ADAL" clId="{E0FEF9B8-BD1A-4329-9076-A440438B9E23}" dt="2026-09-04T10:34:44.844" v="449" actId="22"/>
          <ac:picMkLst>
            <pc:docMk/>
            <pc:sldMk cId="0" sldId="264"/>
            <ac:picMk id="36" creationId="{7D83FA4A-4B9E-279A-2CAA-5602BED95846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27:18.682" v="505" actId="22"/>
        <pc:sldMkLst>
          <pc:docMk/>
          <pc:sldMk cId="0" sldId="265"/>
        </pc:sldMkLst>
        <pc:spChg chg="add">
          <ac:chgData name="Frances Cattini" userId="d87e0733-661c-46af-9ed7-63be6bee5dbf" providerId="ADAL" clId="{E0FEF9B8-BD1A-4329-9076-A440438B9E23}" dt="2026-09-19T07:27:18.682" v="505" actId="22"/>
          <ac:spMkLst>
            <pc:docMk/>
            <pc:sldMk cId="0" sldId="265"/>
            <ac:spMk id="33" creationId="{AA65D3B0-0EB5-0700-B515-1846162AB605}"/>
          </ac:spMkLst>
        </pc:spChg>
        <pc:picChg chg="add">
          <ac:chgData name="Frances Cattini" userId="d87e0733-661c-46af-9ed7-63be6bee5dbf" providerId="ADAL" clId="{E0FEF9B8-BD1A-4329-9076-A440438B9E23}" dt="2026-09-04T10:34:58.711" v="453" actId="22"/>
          <ac:picMkLst>
            <pc:docMk/>
            <pc:sldMk cId="0" sldId="265"/>
            <ac:picMk id="32" creationId="{669DEE61-9E61-8EDC-7197-92F4CE33488C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27:21.669" v="506" actId="22"/>
        <pc:sldMkLst>
          <pc:docMk/>
          <pc:sldMk cId="0" sldId="266"/>
        </pc:sldMkLst>
        <pc:spChg chg="add">
          <ac:chgData name="Frances Cattini" userId="d87e0733-661c-46af-9ed7-63be6bee5dbf" providerId="ADAL" clId="{E0FEF9B8-BD1A-4329-9076-A440438B9E23}" dt="2026-09-19T07:27:21.669" v="506" actId="22"/>
          <ac:spMkLst>
            <pc:docMk/>
            <pc:sldMk cId="0" sldId="266"/>
            <ac:spMk id="33" creationId="{A03F88A1-19B2-5B2B-6430-00A78BEB9128}"/>
          </ac:spMkLst>
        </pc:spChg>
        <pc:picChg chg="add">
          <ac:chgData name="Frances Cattini" userId="d87e0733-661c-46af-9ed7-63be6bee5dbf" providerId="ADAL" clId="{E0FEF9B8-BD1A-4329-9076-A440438B9E23}" dt="2026-09-04T10:35:01.184" v="454" actId="22"/>
          <ac:picMkLst>
            <pc:docMk/>
            <pc:sldMk cId="0" sldId="266"/>
            <ac:picMk id="32" creationId="{552C5108-E781-35A1-BD67-0ED261D6E75F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8T14:15:11.144" v="481" actId="1076"/>
        <pc:sldMkLst>
          <pc:docMk/>
          <pc:sldMk cId="0" sldId="267"/>
        </pc:sldMkLst>
        <pc:spChg chg="add mod">
          <ac:chgData name="Frances Cattini" userId="d87e0733-661c-46af-9ed7-63be6bee5dbf" providerId="ADAL" clId="{E0FEF9B8-BD1A-4329-9076-A440438B9E23}" dt="2026-09-18T14:15:11.144" v="481" actId="1076"/>
          <ac:spMkLst>
            <pc:docMk/>
            <pc:sldMk cId="0" sldId="267"/>
            <ac:spMk id="33" creationId="{4D1B7703-4F45-4633-EF45-868E622BDC52}"/>
          </ac:spMkLst>
        </pc:spChg>
        <pc:picChg chg="add">
          <ac:chgData name="Frances Cattini" userId="d87e0733-661c-46af-9ed7-63be6bee5dbf" providerId="ADAL" clId="{E0FEF9B8-BD1A-4329-9076-A440438B9E23}" dt="2026-09-04T10:35:02.892" v="455" actId="22"/>
          <ac:picMkLst>
            <pc:docMk/>
            <pc:sldMk cId="0" sldId="267"/>
            <ac:picMk id="32" creationId="{3EEBB84F-0546-9FCB-3902-AE0653B3D673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25:12.992" v="483" actId="1076"/>
        <pc:sldMkLst>
          <pc:docMk/>
          <pc:sldMk cId="0" sldId="268"/>
        </pc:sldMkLst>
        <pc:picChg chg="add">
          <ac:chgData name="Frances Cattini" userId="d87e0733-661c-46af-9ed7-63be6bee5dbf" providerId="ADAL" clId="{E0FEF9B8-BD1A-4329-9076-A440438B9E23}" dt="2026-09-04T10:35:05.197" v="456" actId="22"/>
          <ac:picMkLst>
            <pc:docMk/>
            <pc:sldMk cId="0" sldId="268"/>
            <ac:picMk id="32" creationId="{35E1AA9F-FEA7-E1EA-075C-A0EF6FAB40F8}"/>
          </ac:picMkLst>
        </pc:picChg>
        <pc:picChg chg="add mod">
          <ac:chgData name="Frances Cattini" userId="d87e0733-661c-46af-9ed7-63be6bee5dbf" providerId="ADAL" clId="{E0FEF9B8-BD1A-4329-9076-A440438B9E23}" dt="2026-09-19T07:25:12.992" v="483" actId="1076"/>
          <ac:picMkLst>
            <pc:docMk/>
            <pc:sldMk cId="0" sldId="268"/>
            <ac:picMk id="33" creationId="{214ACE84-4265-5F7C-6DB6-29AE6B8768AC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25:16.252" v="484" actId="22"/>
        <pc:sldMkLst>
          <pc:docMk/>
          <pc:sldMk cId="0" sldId="269"/>
        </pc:sldMkLst>
        <pc:spChg chg="add">
          <ac:chgData name="Frances Cattini" userId="d87e0733-661c-46af-9ed7-63be6bee5dbf" providerId="ADAL" clId="{E0FEF9B8-BD1A-4329-9076-A440438B9E23}" dt="2026-09-19T07:25:16.252" v="484" actId="22"/>
          <ac:spMkLst>
            <pc:docMk/>
            <pc:sldMk cId="0" sldId="269"/>
            <ac:spMk id="33" creationId="{B5BA3AC5-5FDB-FE8D-9318-41E148E54A5B}"/>
          </ac:spMkLst>
        </pc:spChg>
        <pc:picChg chg="add">
          <ac:chgData name="Frances Cattini" userId="d87e0733-661c-46af-9ed7-63be6bee5dbf" providerId="ADAL" clId="{E0FEF9B8-BD1A-4329-9076-A440438B9E23}" dt="2026-09-04T10:35:07.101" v="457" actId="22"/>
          <ac:picMkLst>
            <pc:docMk/>
            <pc:sldMk cId="0" sldId="269"/>
            <ac:picMk id="32" creationId="{414B2B03-EFE5-BF2C-6626-DD833357D10B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25:21.660" v="485" actId="22"/>
        <pc:sldMkLst>
          <pc:docMk/>
          <pc:sldMk cId="0" sldId="270"/>
        </pc:sldMkLst>
        <pc:spChg chg="add">
          <ac:chgData name="Frances Cattini" userId="d87e0733-661c-46af-9ed7-63be6bee5dbf" providerId="ADAL" clId="{E0FEF9B8-BD1A-4329-9076-A440438B9E23}" dt="2026-09-19T07:25:21.660" v="485" actId="22"/>
          <ac:spMkLst>
            <pc:docMk/>
            <pc:sldMk cId="0" sldId="270"/>
            <ac:spMk id="33" creationId="{37E5E968-2A37-F88D-67C6-EA6A2F34C11E}"/>
          </ac:spMkLst>
        </pc:spChg>
        <pc:picChg chg="add">
          <ac:chgData name="Frances Cattini" userId="d87e0733-661c-46af-9ed7-63be6bee5dbf" providerId="ADAL" clId="{E0FEF9B8-BD1A-4329-9076-A440438B9E23}" dt="2026-09-04T10:35:10.693" v="458" actId="22"/>
          <ac:picMkLst>
            <pc:docMk/>
            <pc:sldMk cId="0" sldId="270"/>
            <ac:picMk id="32" creationId="{766367DA-5FA4-E598-7EF3-5BC8F6E74805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27:26.855" v="507" actId="22"/>
        <pc:sldMkLst>
          <pc:docMk/>
          <pc:sldMk cId="0" sldId="271"/>
        </pc:sldMkLst>
        <pc:spChg chg="add del">
          <ac:chgData name="Frances Cattini" userId="d87e0733-661c-46af-9ed7-63be6bee5dbf" providerId="ADAL" clId="{E0FEF9B8-BD1A-4329-9076-A440438B9E23}" dt="2026-09-04T09:59:32.336" v="215" actId="478"/>
          <ac:spMkLst>
            <pc:docMk/>
            <pc:sldMk cId="0" sldId="271"/>
            <ac:spMk id="34" creationId="{00000000-0000-0000-0000-000000000000}"/>
          </ac:spMkLst>
        </pc:spChg>
        <pc:spChg chg="add">
          <ac:chgData name="Frances Cattini" userId="d87e0733-661c-46af-9ed7-63be6bee5dbf" providerId="ADAL" clId="{E0FEF9B8-BD1A-4329-9076-A440438B9E23}" dt="2026-09-19T07:27:26.855" v="507" actId="22"/>
          <ac:spMkLst>
            <pc:docMk/>
            <pc:sldMk cId="0" sldId="271"/>
            <ac:spMk id="38" creationId="{8D58C18E-5F96-6B6F-1587-1D420B360A69}"/>
          </ac:spMkLst>
        </pc:spChg>
        <pc:picChg chg="add">
          <ac:chgData name="Frances Cattini" userId="d87e0733-661c-46af-9ed7-63be6bee5dbf" providerId="ADAL" clId="{E0FEF9B8-BD1A-4329-9076-A440438B9E23}" dt="2026-09-04T10:35:12.846" v="459" actId="22"/>
          <ac:picMkLst>
            <pc:docMk/>
            <pc:sldMk cId="0" sldId="271"/>
            <ac:picMk id="37" creationId="{1A157E20-96A5-7570-3FDA-463453865477}"/>
          </ac:picMkLst>
        </pc:picChg>
      </pc:sldChg>
      <pc:sldChg chg="addSp delSp modSp mod modNotesTx">
        <pc:chgData name="Frances Cattini" userId="d87e0733-661c-46af-9ed7-63be6bee5dbf" providerId="ADAL" clId="{E0FEF9B8-BD1A-4329-9076-A440438B9E23}" dt="2026-09-19T07:27:29.968" v="508" actId="22"/>
        <pc:sldMkLst>
          <pc:docMk/>
          <pc:sldMk cId="0" sldId="272"/>
        </pc:sldMkLst>
        <pc:spChg chg="add">
          <ac:chgData name="Frances Cattini" userId="d87e0733-661c-46af-9ed7-63be6bee5dbf" providerId="ADAL" clId="{E0FEF9B8-BD1A-4329-9076-A440438B9E23}" dt="2026-09-19T07:27:29.968" v="508" actId="22"/>
          <ac:spMkLst>
            <pc:docMk/>
            <pc:sldMk cId="0" sldId="272"/>
            <ac:spMk id="28" creationId="{6E5A3BE3-10B4-F7BC-6A72-3143FADE888D}"/>
          </ac:spMkLst>
        </pc:spChg>
        <pc:picChg chg="add">
          <ac:chgData name="Frances Cattini" userId="d87e0733-661c-46af-9ed7-63be6bee5dbf" providerId="ADAL" clId="{E0FEF9B8-BD1A-4329-9076-A440438B9E23}" dt="2026-09-04T10:35:15.918" v="460" actId="22"/>
          <ac:picMkLst>
            <pc:docMk/>
            <pc:sldMk cId="0" sldId="272"/>
            <ac:picMk id="27" creationId="{D8ADB402-74F4-8038-B31E-189DF563BF34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27:40.155" v="512" actId="478"/>
        <pc:sldMkLst>
          <pc:docMk/>
          <pc:sldMk cId="0" sldId="273"/>
        </pc:sldMkLst>
        <pc:spChg chg="del">
          <ac:chgData name="Frances Cattini" userId="d87e0733-661c-46af-9ed7-63be6bee5dbf" providerId="ADAL" clId="{E0FEF9B8-BD1A-4329-9076-A440438B9E23}" dt="2026-09-19T07:27:37.897" v="511" actId="478"/>
          <ac:spMkLst>
            <pc:docMk/>
            <pc:sldMk cId="0" sldId="273"/>
            <ac:spMk id="23" creationId="{00000000-0000-0000-0000-000000000000}"/>
          </ac:spMkLst>
        </pc:spChg>
        <pc:spChg chg="del">
          <ac:chgData name="Frances Cattini" userId="d87e0733-661c-46af-9ed7-63be6bee5dbf" providerId="ADAL" clId="{E0FEF9B8-BD1A-4329-9076-A440438B9E23}" dt="2026-09-19T07:27:36.449" v="510" actId="478"/>
          <ac:spMkLst>
            <pc:docMk/>
            <pc:sldMk cId="0" sldId="273"/>
            <ac:spMk id="24" creationId="{00000000-0000-0000-0000-000000000000}"/>
          </ac:spMkLst>
        </pc:spChg>
        <pc:spChg chg="del">
          <ac:chgData name="Frances Cattini" userId="d87e0733-661c-46af-9ed7-63be6bee5dbf" providerId="ADAL" clId="{E0FEF9B8-BD1A-4329-9076-A440438B9E23}" dt="2026-09-19T07:27:40.155" v="512" actId="478"/>
          <ac:spMkLst>
            <pc:docMk/>
            <pc:sldMk cId="0" sldId="273"/>
            <ac:spMk id="25" creationId="{00000000-0000-0000-0000-000000000000}"/>
          </ac:spMkLst>
        </pc:spChg>
        <pc:spChg chg="add">
          <ac:chgData name="Frances Cattini" userId="d87e0733-661c-46af-9ed7-63be6bee5dbf" providerId="ADAL" clId="{E0FEF9B8-BD1A-4329-9076-A440438B9E23}" dt="2026-09-19T07:27:33.081" v="509" actId="22"/>
          <ac:spMkLst>
            <pc:docMk/>
            <pc:sldMk cId="0" sldId="273"/>
            <ac:spMk id="28" creationId="{A9179019-8970-8C06-AD3F-74282952B1A6}"/>
          </ac:spMkLst>
        </pc:spChg>
        <pc:picChg chg="add">
          <ac:chgData name="Frances Cattini" userId="d87e0733-661c-46af-9ed7-63be6bee5dbf" providerId="ADAL" clId="{E0FEF9B8-BD1A-4329-9076-A440438B9E23}" dt="2026-09-04T10:35:19.004" v="461" actId="22"/>
          <ac:picMkLst>
            <pc:docMk/>
            <pc:sldMk cId="0" sldId="273"/>
            <ac:picMk id="27" creationId="{608CF5B4-E4F9-A952-5A37-947DB263FAA6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26:07.900" v="489" actId="478"/>
        <pc:sldMkLst>
          <pc:docMk/>
          <pc:sldMk cId="0" sldId="274"/>
        </pc:sldMkLst>
        <pc:spChg chg="del">
          <ac:chgData name="Frances Cattini" userId="d87e0733-661c-46af-9ed7-63be6bee5dbf" providerId="ADAL" clId="{E0FEF9B8-BD1A-4329-9076-A440438B9E23}" dt="2026-09-19T07:26:04.875" v="488" actId="478"/>
          <ac:spMkLst>
            <pc:docMk/>
            <pc:sldMk cId="0" sldId="274"/>
            <ac:spMk id="16" creationId="{00000000-0000-0000-0000-000000000000}"/>
          </ac:spMkLst>
        </pc:spChg>
        <pc:spChg chg="del">
          <ac:chgData name="Frances Cattini" userId="d87e0733-661c-46af-9ed7-63be6bee5dbf" providerId="ADAL" clId="{E0FEF9B8-BD1A-4329-9076-A440438B9E23}" dt="2026-09-19T07:26:02.578" v="487" actId="478"/>
          <ac:spMkLst>
            <pc:docMk/>
            <pc:sldMk cId="0" sldId="274"/>
            <ac:spMk id="17" creationId="{00000000-0000-0000-0000-000000000000}"/>
          </ac:spMkLst>
        </pc:spChg>
        <pc:spChg chg="del">
          <ac:chgData name="Frances Cattini" userId="d87e0733-661c-46af-9ed7-63be6bee5dbf" providerId="ADAL" clId="{E0FEF9B8-BD1A-4329-9076-A440438B9E23}" dt="2026-09-19T07:26:07.900" v="489" actId="478"/>
          <ac:spMkLst>
            <pc:docMk/>
            <pc:sldMk cId="0" sldId="274"/>
            <ac:spMk id="18" creationId="{00000000-0000-0000-0000-000000000000}"/>
          </ac:spMkLst>
        </pc:spChg>
        <pc:spChg chg="add">
          <ac:chgData name="Frances Cattini" userId="d87e0733-661c-46af-9ed7-63be6bee5dbf" providerId="ADAL" clId="{E0FEF9B8-BD1A-4329-9076-A440438B9E23}" dt="2026-09-19T07:25:57.248" v="486" actId="22"/>
          <ac:spMkLst>
            <pc:docMk/>
            <pc:sldMk cId="0" sldId="274"/>
            <ac:spMk id="21" creationId="{6F4FF535-8871-E761-FE85-3B72B96C219B}"/>
          </ac:spMkLst>
        </pc:spChg>
        <pc:picChg chg="add">
          <ac:chgData name="Frances Cattini" userId="d87e0733-661c-46af-9ed7-63be6bee5dbf" providerId="ADAL" clId="{E0FEF9B8-BD1A-4329-9076-A440438B9E23}" dt="2026-09-04T10:35:21.634" v="462" actId="22"/>
          <ac:picMkLst>
            <pc:docMk/>
            <pc:sldMk cId="0" sldId="274"/>
            <ac:picMk id="20" creationId="{8D0166FC-05DD-4D0F-5F7D-ABD81C17F279}"/>
          </ac:picMkLst>
        </pc:picChg>
      </pc:sldChg>
      <pc:sldChg chg="addSp delSp mod">
        <pc:chgData name="Frances Cattini" userId="d87e0733-661c-46af-9ed7-63be6bee5dbf" providerId="ADAL" clId="{E0FEF9B8-BD1A-4329-9076-A440438B9E23}" dt="2026-09-19T07:26:12.533" v="490" actId="22"/>
        <pc:sldMkLst>
          <pc:docMk/>
          <pc:sldMk cId="0" sldId="275"/>
        </pc:sldMkLst>
        <pc:spChg chg="add">
          <ac:chgData name="Frances Cattini" userId="d87e0733-661c-46af-9ed7-63be6bee5dbf" providerId="ADAL" clId="{E0FEF9B8-BD1A-4329-9076-A440438B9E23}" dt="2026-09-19T07:26:12.533" v="490" actId="22"/>
          <ac:spMkLst>
            <pc:docMk/>
            <pc:sldMk cId="0" sldId="275"/>
            <ac:spMk id="52" creationId="{77269F91-C0C1-B6D6-C280-EA423B019B3D}"/>
          </ac:spMkLst>
        </pc:spChg>
        <pc:picChg chg="add">
          <ac:chgData name="Frances Cattini" userId="d87e0733-661c-46af-9ed7-63be6bee5dbf" providerId="ADAL" clId="{E0FEF9B8-BD1A-4329-9076-A440438B9E23}" dt="2026-09-04T10:35:23.805" v="463" actId="22"/>
          <ac:picMkLst>
            <pc:docMk/>
            <pc:sldMk cId="0" sldId="275"/>
            <ac:picMk id="51" creationId="{03D3DBAB-DE65-6453-A95D-ECC5727A2020}"/>
          </ac:picMkLst>
        </pc:picChg>
      </pc:sldChg>
      <pc:sldChg chg="addSp delSp modSp mod">
        <pc:chgData name="Frances Cattini" userId="d87e0733-661c-46af-9ed7-63be6bee5dbf" providerId="ADAL" clId="{E0FEF9B8-BD1A-4329-9076-A440438B9E23}" dt="2026-09-19T07:26:28.091" v="495" actId="478"/>
        <pc:sldMkLst>
          <pc:docMk/>
          <pc:sldMk cId="0" sldId="276"/>
        </pc:sldMkLst>
        <pc:spChg chg="del">
          <ac:chgData name="Frances Cattini" userId="d87e0733-661c-46af-9ed7-63be6bee5dbf" providerId="ADAL" clId="{E0FEF9B8-BD1A-4329-9076-A440438B9E23}" dt="2026-09-19T07:26:28.091" v="495" actId="478"/>
          <ac:spMkLst>
            <pc:docMk/>
            <pc:sldMk cId="0" sldId="276"/>
            <ac:spMk id="21" creationId="{00000000-0000-0000-0000-000000000000}"/>
          </ac:spMkLst>
        </pc:spChg>
        <pc:spChg chg="add">
          <ac:chgData name="Frances Cattini" userId="d87e0733-661c-46af-9ed7-63be6bee5dbf" providerId="ADAL" clId="{E0FEF9B8-BD1A-4329-9076-A440438B9E23}" dt="2026-09-19T07:26:21.226" v="491" actId="22"/>
          <ac:spMkLst>
            <pc:docMk/>
            <pc:sldMk cId="0" sldId="276"/>
            <ac:spMk id="25" creationId="{C34C97E7-9947-BD3B-E41D-DF915B2698EE}"/>
          </ac:spMkLst>
        </pc:spChg>
        <pc:spChg chg="add del mod">
          <ac:chgData name="Frances Cattini" userId="d87e0733-661c-46af-9ed7-63be6bee5dbf" providerId="ADAL" clId="{E0FEF9B8-BD1A-4329-9076-A440438B9E23}" dt="2026-09-19T07:26:24.549" v="494"/>
          <ac:spMkLst>
            <pc:docMk/>
            <pc:sldMk cId="0" sldId="276"/>
            <ac:spMk id="26" creationId="{F2C0DFB0-4D9D-24A6-2358-5EC7666BAE26}"/>
          </ac:spMkLst>
        </pc:spChg>
        <pc:picChg chg="add">
          <ac:chgData name="Frances Cattini" userId="d87e0733-661c-46af-9ed7-63be6bee5dbf" providerId="ADAL" clId="{E0FEF9B8-BD1A-4329-9076-A440438B9E23}" dt="2026-09-04T10:35:26.423" v="464" actId="22"/>
          <ac:picMkLst>
            <pc:docMk/>
            <pc:sldMk cId="0" sldId="276"/>
            <ac:picMk id="24" creationId="{497B2716-C52A-DEEE-DE02-138522BE6DC6}"/>
          </ac:picMkLst>
        </pc:picChg>
      </pc:sldChg>
      <pc:sldMasterChg chg="setBg modSldLayout">
        <pc:chgData name="Frances Cattini" userId="d87e0733-661c-46af-9ed7-63be6bee5dbf" providerId="ADAL" clId="{E0FEF9B8-BD1A-4329-9076-A440438B9E23}" dt="2026-09-04T10:13:54.457" v="405"/>
        <pc:sldMasterMkLst>
          <pc:docMk/>
          <pc:sldMasterMk cId="2209977519" sldId="2147483648"/>
        </pc:sldMasterMkLst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3168075583" sldId="2147483649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2614314258" sldId="2147483650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960648375" sldId="2147483651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2782244947" sldId="2147483652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990158736" sldId="2147483653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727027711" sldId="2147483654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1212999818" sldId="2147483655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1840726560" sldId="2147483656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3889236939" sldId="2147483657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2910927964" sldId="2147483658"/>
          </pc:sldLayoutMkLst>
        </pc:sldLayoutChg>
        <pc:sldLayoutChg chg="setBg">
          <pc:chgData name="Frances Cattini" userId="d87e0733-661c-46af-9ed7-63be6bee5dbf" providerId="ADAL" clId="{E0FEF9B8-BD1A-4329-9076-A440438B9E23}" dt="2026-09-04T10:13:54.457" v="405"/>
          <pc:sldLayoutMkLst>
            <pc:docMk/>
            <pc:sldMasterMk cId="2209977519" sldId="2147483648"/>
            <pc:sldLayoutMk cId="3612223792" sldId="2147483659"/>
          </pc:sldLayoutMkLst>
        </pc:sldLayout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6AB63E-A013-4780-82F8-521860A31B3D}" type="datetimeFigureOut">
              <a:rPr lang="en-GB" smtClean="0"/>
              <a:t>18/09/2026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E44F95-49DA-4339-992A-198C8DB41D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0125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Welcome + quick hands-up: who has heard “oracy” before?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49187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Ask parents to turn to someone: “What does your child do well when talking?”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99815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Emphasise: oracy is not an add-on; it is already in the statutory curriculum.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5773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Ask: “Which of these three could you increase at home this week?”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08244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Show how the four strands connect rather than operate as separate skills.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1214503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Invite parents to choose one core expectation their child could practise more.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613797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Stress aspirational does not mean “everyone must do this now”; it is the direction of travel.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12906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b="0" dirty="0">
              <a:solidFill>
                <a:srgbClr val="1B2B4B"/>
              </a:solidFill>
              <a:latin typeface="+mn-lt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30940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b="0" dirty="0">
              <a:solidFill>
                <a:srgbClr val="1B2B4B"/>
              </a:solidFill>
              <a:latin typeface="+mn-lt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604878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Actually time 60 seconds. Then ask: what did the listener do that helped?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77615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Model one bad quiz-style exchange vs one genuine conversation.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sz="800" b="0" dirty="0">
              <a:solidFill>
                <a:srgbClr val="1B2B4B"/>
              </a:solidFill>
              <a:latin typeface="+mn-lt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5327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Reassure parents: there is no need to sound like a teacher at home.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5607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Invite parents to share one routine already happening at home that supports talk.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72405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Finish with a commitment: ask parents to choose one day to try tonight.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119867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800" b="0" dirty="0">
                <a:solidFill>
                  <a:srgbClr val="1B2B4B"/>
                </a:solidFill>
                <a:latin typeface="+mn-lt"/>
              </a:rPr>
              <a:t>Invite questions. Keep this slide available after the workshop for reference.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8E44F95-49DA-4339-992A-198C8DB41D9B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0891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9/18/2026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TextBox 24"/>
          <p:cNvSpPr txBox="1"/>
          <p:nvPr/>
        </p:nvSpPr>
        <p:spPr>
          <a:xfrm>
            <a:off x="4823460" y="2258568"/>
            <a:ext cx="5669280" cy="8229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4800" b="1" dirty="0">
                <a:solidFill>
                  <a:schemeClr val="accent2">
                    <a:lumMod val="50000"/>
                  </a:schemeClr>
                </a:solidFill>
                <a:latin typeface="Aptos Display"/>
              </a:rPr>
              <a:t>ORACY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360420" y="3529302"/>
            <a:ext cx="5760720" cy="5232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800" b="1" dirty="0">
                <a:solidFill>
                  <a:schemeClr val="accent2">
                    <a:lumMod val="50000"/>
                  </a:schemeClr>
                </a:solidFill>
                <a:latin typeface="Aptos"/>
              </a:rPr>
              <a:t>Helping children find their voice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888181" y="4798588"/>
            <a:ext cx="10871200" cy="5232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2800" b="0" dirty="0">
                <a:solidFill>
                  <a:schemeClr val="accent2">
                    <a:lumMod val="50000"/>
                  </a:schemeClr>
                </a:solidFill>
                <a:latin typeface="Aptos"/>
              </a:rPr>
              <a:t>What it is • Why it matters • What we do • What you can do at home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85964D4-74D9-53C4-2A19-E8056E28F0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13628" y="185401"/>
            <a:ext cx="1800476" cy="178142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A3814C2-DE9B-1848-0D4E-CAECFE1F76F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6566" y="687924"/>
            <a:ext cx="2400128" cy="25578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4E4CDB8-0596-A515-0F6F-8F2F9B2C63A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4781" y="1277356"/>
            <a:ext cx="2848373" cy="1962424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B85BD6DA-9E94-1F73-88D5-D0E2625F788C}"/>
              </a:ext>
            </a:extLst>
          </p:cNvPr>
          <p:cNvSpPr/>
          <p:nvPr/>
        </p:nvSpPr>
        <p:spPr>
          <a:xfrm>
            <a:off x="11468037" y="6191544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" name="TextBox 3"/>
          <p:cNvSpPr txBox="1"/>
          <p:nvPr/>
        </p:nvSpPr>
        <p:spPr>
          <a:xfrm>
            <a:off x="265497" y="288036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 dirty="0">
                <a:solidFill>
                  <a:srgbClr val="1B2B4B"/>
                </a:solidFill>
                <a:latin typeface="Aptos Display"/>
              </a:rPr>
              <a:t>So… what exactly is oracy?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31520" y="1001267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 dirty="0">
                <a:solidFill>
                  <a:srgbClr val="66707E"/>
                </a:solidFill>
                <a:latin typeface="Aptos"/>
              </a:rPr>
              <a:t>The deliberate teaching and practice of speaking, listening, thinking and interacting.</a:t>
            </a:r>
          </a:p>
        </p:txBody>
      </p:sp>
      <p:sp>
        <p:nvSpPr>
          <p:cNvPr id="6" name="Oval 5"/>
          <p:cNvSpPr/>
          <p:nvPr/>
        </p:nvSpPr>
        <p:spPr>
          <a:xfrm>
            <a:off x="8004048" y="2939845"/>
            <a:ext cx="1985526" cy="1147523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383377" y="3384884"/>
            <a:ext cx="1316736" cy="4114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 dirty="0">
                <a:solidFill>
                  <a:srgbClr val="FFFFFF"/>
                </a:solidFill>
                <a:latin typeface="Aptos"/>
              </a:rPr>
              <a:t>SPEAK</a:t>
            </a:r>
          </a:p>
        </p:txBody>
      </p:sp>
      <p:sp>
        <p:nvSpPr>
          <p:cNvPr id="8" name="Oval 7"/>
          <p:cNvSpPr/>
          <p:nvPr/>
        </p:nvSpPr>
        <p:spPr>
          <a:xfrm>
            <a:off x="5135488" y="4855169"/>
            <a:ext cx="1996832" cy="120700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5190351" y="5254788"/>
            <a:ext cx="1941969" cy="307777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 dirty="0">
                <a:solidFill>
                  <a:srgbClr val="FFFFFF"/>
                </a:solidFill>
                <a:latin typeface="Aptos"/>
              </a:rPr>
              <a:t>LISTEN</a:t>
            </a:r>
          </a:p>
        </p:txBody>
      </p:sp>
      <p:sp>
        <p:nvSpPr>
          <p:cNvPr id="10" name="Oval 9"/>
          <p:cNvSpPr/>
          <p:nvPr/>
        </p:nvSpPr>
        <p:spPr>
          <a:xfrm>
            <a:off x="2283296" y="3063240"/>
            <a:ext cx="2201836" cy="1230589"/>
          </a:xfrm>
          <a:prstGeom prst="ellipse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TextBox 10"/>
          <p:cNvSpPr txBox="1"/>
          <p:nvPr/>
        </p:nvSpPr>
        <p:spPr>
          <a:xfrm>
            <a:off x="2761488" y="3424428"/>
            <a:ext cx="1316736" cy="4114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 dirty="0">
                <a:solidFill>
                  <a:srgbClr val="FFFFFF"/>
                </a:solidFill>
                <a:latin typeface="Aptos"/>
              </a:rPr>
              <a:t>THINK</a:t>
            </a:r>
          </a:p>
        </p:txBody>
      </p:sp>
      <p:sp>
        <p:nvSpPr>
          <p:cNvPr id="12" name="Oval 11"/>
          <p:cNvSpPr/>
          <p:nvPr/>
        </p:nvSpPr>
        <p:spPr>
          <a:xfrm>
            <a:off x="5056829" y="1444752"/>
            <a:ext cx="2075491" cy="1220723"/>
          </a:xfrm>
          <a:prstGeom prst="ellipse">
            <a:avLst/>
          </a:prstGeom>
          <a:solidFill>
            <a:schemeClr val="accent1">
              <a:lumMod val="75000"/>
            </a:schemeClr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5422392" y="1856231"/>
            <a:ext cx="1316736" cy="41148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INTERACT</a:t>
            </a:r>
          </a:p>
        </p:txBody>
      </p:sp>
      <p:sp>
        <p:nvSpPr>
          <p:cNvPr id="14" name="Oval 13"/>
          <p:cNvSpPr/>
          <p:nvPr/>
        </p:nvSpPr>
        <p:spPr>
          <a:xfrm>
            <a:off x="4892040" y="3063240"/>
            <a:ext cx="2377440" cy="1280160"/>
          </a:xfrm>
          <a:prstGeom prst="ellipse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5056829" y="3448848"/>
            <a:ext cx="210312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400" b="1" dirty="0">
                <a:solidFill>
                  <a:srgbClr val="FFFFFF"/>
                </a:solidFill>
                <a:latin typeface="Aptos"/>
              </a:rPr>
              <a:t>ORACY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02</a:t>
            </a:r>
          </a:p>
        </p:txBody>
      </p:sp>
      <p:sp>
        <p:nvSpPr>
          <p:cNvPr id="22" name="Rectangle 21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6697F18-4675-1774-3E82-1F0A1BEE22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40202" y="115451"/>
            <a:ext cx="1253199" cy="1244703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7268D75B-C148-C22E-C64D-CAE82ACBDF46}"/>
              </a:ext>
            </a:extLst>
          </p:cNvPr>
          <p:cNvSpPr/>
          <p:nvPr/>
        </p:nvSpPr>
        <p:spPr>
          <a:xfrm>
            <a:off x="11176693" y="6164352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02 • THE NATIONAL PICTURE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The DfE expects spoken language to be taught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For Years 1–6, spoken language is explicitly part of the English curriculum.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2148840"/>
            <a:ext cx="3429000" cy="1325880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804671" y="2313432"/>
            <a:ext cx="594360" cy="59436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804671" y="231343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L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36192" y="2313432"/>
            <a:ext cx="237744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Listen and respond appropriately to adults and peers.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4434840" y="2148840"/>
            <a:ext cx="3429000" cy="1325880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4599432" y="2313432"/>
            <a:ext cx="594360" cy="594360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599432" y="231343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Q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30952" y="2313432"/>
            <a:ext cx="237744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Ask relevant questions to extend understanding.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229600" y="2148840"/>
            <a:ext cx="3429000" cy="132588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8394192" y="2313432"/>
            <a:ext cx="594360" cy="594360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8394192" y="231343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125712" y="2313432"/>
            <a:ext cx="237744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Articulate and justify answers, arguments and opinions.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0080" y="3840480"/>
            <a:ext cx="3429000" cy="1325880"/>
          </a:xfrm>
          <a:prstGeom prst="roundRect">
            <a:avLst/>
          </a:prstGeom>
          <a:solidFill>
            <a:srgbClr val="EFEBF8"/>
          </a:solidFill>
          <a:ln>
            <a:solidFill>
              <a:srgbClr val="EFEB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804671" y="4005072"/>
            <a:ext cx="594360" cy="594360"/>
          </a:xfrm>
          <a:prstGeom prst="ellipse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804671" y="400507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536192" y="4005072"/>
            <a:ext cx="237744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Participate actively in collaborative conversations.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434840" y="3840480"/>
            <a:ext cx="3429000" cy="1325880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>
            <a:off x="4599432" y="4005072"/>
            <a:ext cx="594360" cy="59436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599432" y="400507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30952" y="4005072"/>
            <a:ext cx="237744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Select appropriate language/register for context.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8229600" y="3840480"/>
            <a:ext cx="3429000" cy="1325880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8394192" y="4005072"/>
            <a:ext cx="594360" cy="594360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8394192" y="400507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B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9125712" y="4005072"/>
            <a:ext cx="2377440" cy="10058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Consider, evaluate and build on others’ viewpoints.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03</a:t>
            </a:r>
          </a:p>
        </p:txBody>
      </p:sp>
      <p:sp>
        <p:nvSpPr>
          <p:cNvPr id="36" name="Rectangle 35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7C10A4F-9AA5-6EAD-3D98-33A466D5AC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61494" y="182772"/>
            <a:ext cx="1255885" cy="1243692"/>
          </a:xfrm>
          <a:prstGeom prst="rect">
            <a:avLst/>
          </a:prstGeom>
        </p:spPr>
      </p:pic>
      <p:sp>
        <p:nvSpPr>
          <p:cNvPr id="35" name="Oval 34">
            <a:extLst>
              <a:ext uri="{FF2B5EF4-FFF2-40B4-BE49-F238E27FC236}">
                <a16:creationId xmlns:a16="http://schemas.microsoft.com/office/drawing/2014/main" id="{6DE9478C-D7C2-21FA-AEDC-F539EDE7EF88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03 • THE EVIDENCE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Talk is powerful when it is purposeful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EEF evidence is strongest when oral language is integrated with curriculum learning.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965960"/>
            <a:ext cx="2834640" cy="288036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14400" y="2331720"/>
            <a:ext cx="2377440" cy="9144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5600" b="1">
                <a:solidFill>
                  <a:srgbClr val="F5B742"/>
                </a:solidFill>
                <a:latin typeface="Aptos Display"/>
              </a:rPr>
              <a:t>+6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60120" y="3246120"/>
            <a:ext cx="2286000" cy="7315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900" b="1">
                <a:solidFill>
                  <a:srgbClr val="FFFFFF"/>
                </a:solidFill>
                <a:latin typeface="Aptos"/>
              </a:rPr>
              <a:t>months’ additional progress
on average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14400" y="4160520"/>
            <a:ext cx="23774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0">
                <a:solidFill>
                  <a:srgbClr val="D2DCEB"/>
                </a:solidFill>
                <a:latin typeface="Aptos"/>
              </a:rPr>
              <a:t>EEF • Oral Language Interventions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886200" y="1965960"/>
            <a:ext cx="7406640" cy="9144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4050791" y="2130552"/>
            <a:ext cx="594360" cy="59436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4050791" y="213055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I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82312" y="2130552"/>
            <a:ext cx="6355079" cy="5943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INTERACTION: Children need lots of meaningful back-and-forth talk.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3886200" y="3063239"/>
            <a:ext cx="7406640" cy="9144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4050791" y="3227832"/>
            <a:ext cx="594360" cy="594360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4050791" y="322783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V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782312" y="3227832"/>
            <a:ext cx="6355079" cy="5943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VOCABULARY: Explicitly introduce, model and reuse useful words.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886200" y="4160520"/>
            <a:ext cx="7406640" cy="9144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4050791" y="4325112"/>
            <a:ext cx="594360" cy="594360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4050791" y="4325112"/>
            <a:ext cx="594360" cy="59436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000" b="1">
                <a:solidFill>
                  <a:srgbClr val="FFFFFF"/>
                </a:solidFill>
                <a:latin typeface="Aptos"/>
              </a:rPr>
              <a:t>D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782312" y="4325112"/>
            <a:ext cx="6355079" cy="5943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252D3A"/>
                </a:solidFill>
                <a:latin typeface="Aptos"/>
              </a:rPr>
              <a:t>DIALOGUE: Reason, explain, question and build on ideas — not just answer.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77639" y="5394960"/>
            <a:ext cx="71323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Important nuance: “more talk” is not automatically better. Quality, purpose and integration matter.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04</a:t>
            </a:r>
          </a:p>
        </p:txBody>
      </p:sp>
      <p:sp>
        <p:nvSpPr>
          <p:cNvPr id="28" name="Rectangle 27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5" name="Picture 24">
            <a:extLst>
              <a:ext uri="{FF2B5EF4-FFF2-40B4-BE49-F238E27FC236}">
                <a16:creationId xmlns:a16="http://schemas.microsoft.com/office/drawing/2014/main" id="{C4AF3D89-75BE-BD93-C13B-40958F4DBE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26" name="Oval 25">
            <a:extLst>
              <a:ext uri="{FF2B5EF4-FFF2-40B4-BE49-F238E27FC236}">
                <a16:creationId xmlns:a16="http://schemas.microsoft.com/office/drawing/2014/main" id="{53877558-612B-2F1C-7BF2-F1FE65F79791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04 • OUR SCHOOL APPROACH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Our oracy progression: four strands, one journey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The language children need grows from simple sentences to reasoned, persuasive and adaptive communication.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2148840"/>
            <a:ext cx="2514600" cy="265176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444752" y="2395728"/>
            <a:ext cx="1005840" cy="1005840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1444752" y="2596896"/>
            <a:ext cx="10058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68680" y="361188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SPEAKING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68680" y="4160520"/>
            <a:ext cx="2148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0">
                <a:solidFill>
                  <a:srgbClr val="66707E"/>
                </a:solidFill>
                <a:latin typeface="Aptos"/>
              </a:rPr>
              <a:t>clarity • fluency • audience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3520440" y="2148840"/>
            <a:ext cx="2514600" cy="265176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Oval 11"/>
          <p:cNvSpPr/>
          <p:nvPr/>
        </p:nvSpPr>
        <p:spPr>
          <a:xfrm>
            <a:off x="4279392" y="2395728"/>
            <a:ext cx="1005840" cy="100584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4279392" y="2596896"/>
            <a:ext cx="10058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703320" y="361188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LISTENING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703320" y="4160520"/>
            <a:ext cx="2148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0">
                <a:solidFill>
                  <a:srgbClr val="66707E"/>
                </a:solidFill>
                <a:latin typeface="Aptos"/>
              </a:rPr>
              <a:t>attention • response • evaluation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6355080" y="2148840"/>
            <a:ext cx="2514600" cy="265176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7" name="Oval 16"/>
          <p:cNvSpPr/>
          <p:nvPr/>
        </p:nvSpPr>
        <p:spPr>
          <a:xfrm>
            <a:off x="7114032" y="2395728"/>
            <a:ext cx="1005840" cy="1005840"/>
          </a:xfrm>
          <a:prstGeom prst="ellipse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7114032" y="2596896"/>
            <a:ext cx="10058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37960" y="361188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DISCUSSION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37960" y="4160520"/>
            <a:ext cx="2148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0">
                <a:solidFill>
                  <a:srgbClr val="66707E"/>
                </a:solidFill>
                <a:latin typeface="Aptos"/>
              </a:rPr>
              <a:t>turn-taking • building • challenging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9189720" y="2148840"/>
            <a:ext cx="2514600" cy="265176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Oval 21"/>
          <p:cNvSpPr/>
          <p:nvPr/>
        </p:nvSpPr>
        <p:spPr>
          <a:xfrm>
            <a:off x="9948672" y="2395728"/>
            <a:ext cx="1005840" cy="1005840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9948672" y="2596896"/>
            <a:ext cx="1005840" cy="4572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22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72600" y="361188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VOCABULARY + REASONING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9372600" y="4160520"/>
            <a:ext cx="2148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0">
                <a:solidFill>
                  <a:srgbClr val="66707E"/>
                </a:solidFill>
                <a:latin typeface="Aptos"/>
              </a:rPr>
              <a:t>precision • evidence • explanation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914400" y="5257800"/>
            <a:ext cx="10332720" cy="5943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2000" b="1">
                <a:solidFill>
                  <a:srgbClr val="1B2B4B"/>
                </a:solidFill>
                <a:latin typeface="Aptos"/>
              </a:rPr>
              <a:t>The aim: children who can think clearly, communicate confidently and participate thoughtfully.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05</a:t>
            </a:r>
          </a:p>
        </p:txBody>
      </p:sp>
      <p:sp>
        <p:nvSpPr>
          <p:cNvPr id="32" name="Rectangle 31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32236241-A905-0ABB-0F20-DBFB17F276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1895C946-4E59-EF7C-F45E-AB096C920511}"/>
              </a:ext>
            </a:extLst>
          </p:cNvPr>
          <p:cNvSpPr/>
          <p:nvPr/>
        </p:nvSpPr>
        <p:spPr>
          <a:xfrm>
            <a:off x="11120368" y="6111757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05 • WHOLE-SCHOOL EXPECTATIONS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Our core non-negotiables ✓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These are the everyday habits we want every pupil to develop.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874519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749808" y="1984248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49808" y="1965960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1872" y="1965960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Listen actively when others are speaking.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20" y="1874519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327648" y="1984248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327648" y="1965960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9712" y="1965960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Speak in complete sentences.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0080" y="2679191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749808" y="2788920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49808" y="2770632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872" y="2770632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Use curriculum-specific vocabulary.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17920" y="2679191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6327648" y="2788920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327648" y="2770632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39712" y="2770632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Take turns and respect different viewpoints.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0080" y="3483863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>
            <a:off x="749808" y="3593591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49808" y="3575303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61872" y="3575303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Ask questions to clarify understanding.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17920" y="3483863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6327648" y="3593591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327648" y="3575303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39712" y="3575303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Explain ideas using reasons and evidence.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40080" y="4288536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49808" y="4398264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49808" y="4379975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61872" y="4379975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Speak clearly and audibly.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17920" y="4288536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6327648" y="4398264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6327648" y="4379975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39712" y="4379975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Participate in partner, group and whole-class discussion.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40080" y="5093208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>
            <a:off x="749808" y="5202936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749808" y="5184648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61872" y="5184648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Build on the contributions of others.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6217920" y="5093208"/>
            <a:ext cx="5166360" cy="612648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Oval 42"/>
          <p:cNvSpPr/>
          <p:nvPr/>
        </p:nvSpPr>
        <p:spPr>
          <a:xfrm>
            <a:off x="6327648" y="5202936"/>
            <a:ext cx="384048" cy="384048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6327648" y="5184648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400" b="1">
                <a:solidFill>
                  <a:srgbClr val="FFFFFF"/>
                </a:solidFill>
                <a:latin typeface="Aptos"/>
              </a:rPr>
              <a:t>✓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39712" y="5184648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Present information appropriately for audience and purpose.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822960" y="5897880"/>
            <a:ext cx="1051560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400" b="1">
                <a:solidFill>
                  <a:srgbClr val="1B2B4B"/>
                </a:solidFill>
                <a:latin typeface="Aptos"/>
              </a:rPr>
              <a:t>Parents can practise these naturally — in the car, at the table, on a walk, while cooking.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06</a:t>
            </a:r>
          </a:p>
        </p:txBody>
      </p:sp>
      <p:sp>
        <p:nvSpPr>
          <p:cNvPr id="52" name="Rectangle 51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9" name="Picture 48">
            <a:extLst>
              <a:ext uri="{FF2B5EF4-FFF2-40B4-BE49-F238E27FC236}">
                <a16:creationId xmlns:a16="http://schemas.microsoft.com/office/drawing/2014/main" id="{7A3C071E-0549-E532-80FA-6EC8C7A7D1C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50" name="Oval 49">
            <a:extLst>
              <a:ext uri="{FF2B5EF4-FFF2-40B4-BE49-F238E27FC236}">
                <a16:creationId xmlns:a16="http://schemas.microsoft.com/office/drawing/2014/main" id="{C72AF534-ADB1-0DF1-CC63-6EDF6EA2D86E}"/>
              </a:ext>
            </a:extLst>
          </p:cNvPr>
          <p:cNvSpPr/>
          <p:nvPr/>
        </p:nvSpPr>
        <p:spPr>
          <a:xfrm>
            <a:off x="11120368" y="6111757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06 • STRETCHING BEYOND THE EXPECTED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Our aspirational non-negotiables ★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As children grow, we want them to become increasingly independent, flexible communicators.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874519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749808" y="1984248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TextBox 7"/>
          <p:cNvSpPr txBox="1"/>
          <p:nvPr/>
        </p:nvSpPr>
        <p:spPr>
          <a:xfrm>
            <a:off x="749808" y="1965960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61872" y="1965960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Speak confidently to unfamiliar audiences.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217920" y="1874519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6327648" y="1984248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TextBox 11"/>
          <p:cNvSpPr txBox="1"/>
          <p:nvPr/>
        </p:nvSpPr>
        <p:spPr>
          <a:xfrm>
            <a:off x="6327648" y="1965960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839712" y="1965960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Use ambitious vocabulary spontaneously.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40080" y="2679191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Oval 14"/>
          <p:cNvSpPr/>
          <p:nvPr/>
        </p:nvSpPr>
        <p:spPr>
          <a:xfrm>
            <a:off x="749808" y="2788920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749808" y="2770632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261872" y="2770632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Lead discussions and support others to contribute.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217920" y="2679191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Oval 18"/>
          <p:cNvSpPr/>
          <p:nvPr/>
        </p:nvSpPr>
        <p:spPr>
          <a:xfrm>
            <a:off x="6327648" y="2788920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0" name="TextBox 19"/>
          <p:cNvSpPr txBox="1"/>
          <p:nvPr/>
        </p:nvSpPr>
        <p:spPr>
          <a:xfrm>
            <a:off x="6327648" y="2770632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839712" y="2770632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Challenge ideas respectfully using evidence.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40080" y="3483863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Oval 22"/>
          <p:cNvSpPr/>
          <p:nvPr/>
        </p:nvSpPr>
        <p:spPr>
          <a:xfrm>
            <a:off x="749808" y="3593591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749808" y="3575303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261872" y="3575303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Adapt language, tone and register for different contexts.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6217920" y="3483863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Oval 26"/>
          <p:cNvSpPr/>
          <p:nvPr/>
        </p:nvSpPr>
        <p:spPr>
          <a:xfrm>
            <a:off x="6327648" y="3593591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8" name="TextBox 27"/>
          <p:cNvSpPr txBox="1"/>
          <p:nvPr/>
        </p:nvSpPr>
        <p:spPr>
          <a:xfrm>
            <a:off x="6327648" y="3575303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839712" y="3575303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Summarise and synthesise viewpoints accurately.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640080" y="4288536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Oval 30"/>
          <p:cNvSpPr/>
          <p:nvPr/>
        </p:nvSpPr>
        <p:spPr>
          <a:xfrm>
            <a:off x="749808" y="4398264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2" name="TextBox 31"/>
          <p:cNvSpPr txBox="1"/>
          <p:nvPr/>
        </p:nvSpPr>
        <p:spPr>
          <a:xfrm>
            <a:off x="749808" y="4379975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261872" y="4379975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Persuade others through well-structured reasoning.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17920" y="4288536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5" name="Oval 34"/>
          <p:cNvSpPr/>
          <p:nvPr/>
        </p:nvSpPr>
        <p:spPr>
          <a:xfrm>
            <a:off x="6327648" y="4398264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6" name="TextBox 35"/>
          <p:cNvSpPr txBox="1"/>
          <p:nvPr/>
        </p:nvSpPr>
        <p:spPr>
          <a:xfrm>
            <a:off x="6327648" y="4379975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839712" y="4379975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Demonstrate curiosity through thoughtful questioning.</a:t>
            </a:r>
          </a:p>
        </p:txBody>
      </p:sp>
      <p:sp>
        <p:nvSpPr>
          <p:cNvPr id="38" name="Rounded Rectangle 37"/>
          <p:cNvSpPr/>
          <p:nvPr/>
        </p:nvSpPr>
        <p:spPr>
          <a:xfrm>
            <a:off x="640080" y="5093208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Oval 38"/>
          <p:cNvSpPr/>
          <p:nvPr/>
        </p:nvSpPr>
        <p:spPr>
          <a:xfrm>
            <a:off x="749808" y="5202936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0" name="TextBox 39"/>
          <p:cNvSpPr txBox="1"/>
          <p:nvPr/>
        </p:nvSpPr>
        <p:spPr>
          <a:xfrm>
            <a:off x="749808" y="5184648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1261872" y="5184648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Evaluate the quality of arguments and evidence.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6217920" y="5093208"/>
            <a:ext cx="5166360" cy="612648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Oval 42"/>
          <p:cNvSpPr/>
          <p:nvPr/>
        </p:nvSpPr>
        <p:spPr>
          <a:xfrm>
            <a:off x="6327648" y="5202936"/>
            <a:ext cx="384048" cy="384048"/>
          </a:xfrm>
          <a:prstGeom prst="ellipse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4" name="TextBox 43"/>
          <p:cNvSpPr txBox="1"/>
          <p:nvPr/>
        </p:nvSpPr>
        <p:spPr>
          <a:xfrm>
            <a:off x="6327648" y="5184648"/>
            <a:ext cx="384048" cy="384048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200" b="1">
                <a:solidFill>
                  <a:srgbClr val="FFFFFF"/>
                </a:solidFill>
                <a:latin typeface="Aptos"/>
              </a:rPr>
              <a:t>★</a:t>
            </a:r>
          </a:p>
        </p:txBody>
      </p:sp>
      <p:sp>
        <p:nvSpPr>
          <p:cNvPr id="45" name="TextBox 44"/>
          <p:cNvSpPr txBox="1"/>
          <p:nvPr/>
        </p:nvSpPr>
        <p:spPr>
          <a:xfrm>
            <a:off x="6839712" y="5184648"/>
            <a:ext cx="4343400" cy="42062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252D3A"/>
                </a:solidFill>
                <a:latin typeface="Aptos"/>
              </a:rPr>
              <a:t>Act as an effective discussion leader or facilitator.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07</a:t>
            </a:r>
          </a:p>
        </p:txBody>
      </p:sp>
      <p:sp>
        <p:nvSpPr>
          <p:cNvPr id="51" name="Rectangle 50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48" name="Picture 47">
            <a:extLst>
              <a:ext uri="{FF2B5EF4-FFF2-40B4-BE49-F238E27FC236}">
                <a16:creationId xmlns:a16="http://schemas.microsoft.com/office/drawing/2014/main" id="{83EE99F6-0AFF-8BC2-1A47-E5767C0656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49" name="Oval 48">
            <a:extLst>
              <a:ext uri="{FF2B5EF4-FFF2-40B4-BE49-F238E27FC236}">
                <a16:creationId xmlns:a16="http://schemas.microsoft.com/office/drawing/2014/main" id="{3584DC20-5FD7-7285-EFD4-6B2FFD926264}"/>
              </a:ext>
            </a:extLst>
          </p:cNvPr>
          <p:cNvSpPr/>
          <p:nvPr/>
        </p:nvSpPr>
        <p:spPr>
          <a:xfrm>
            <a:off x="11109960" y="6144768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01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EYFS • 3–4: Build the foundations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Talk, play, stories, songs and back-and-forth interaction are the work.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“Tell me more!”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COMMENT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Describe what you see: “The tower is wobbling!”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EXPAND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Child: “big dog.” Adult: “Yes — a huge, fluffy dog.”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WAIT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Give them time to answer. Don’t rush to fill the silence.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READ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Share a story every day; pause to talk about pictures and new words.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08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B3A73918-D2B9-BEDE-242A-020CAE9631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A7095994-ECD3-174B-A363-573A88312929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02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RECEPTION: From talk to thinking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full sentences • attentive listening • turn-taking • new vocabulary.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“What happened next?”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ASK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Use “why?”, “how do you know?” and “what might happen?”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RETELL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Ask your child to retell a familiar story or event.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MODEL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Use complete sentences and interesting words naturally.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PLAY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Role-play shops, doctors, restaurants, builders — and let them lead.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09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6" name="Picture 35">
            <a:extLst>
              <a:ext uri="{FF2B5EF4-FFF2-40B4-BE49-F238E27FC236}">
                <a16:creationId xmlns:a16="http://schemas.microsoft.com/office/drawing/2014/main" id="{7D83FA4A-4B9E-279A-2CAA-5602BED958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2" name="Oval 31">
            <a:extLst>
              <a:ext uri="{FF2B5EF4-FFF2-40B4-BE49-F238E27FC236}">
                <a16:creationId xmlns:a16="http://schemas.microsoft.com/office/drawing/2014/main" id="{F48B2BD7-BD96-7F0B-4BB7-A8523AC00F3A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03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YEAR 1: Make ideas audible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full sentences • listening • two-step instructions • simple questions.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“Why?”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FOLLOW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Give two linked instructions: “Get your coat and put it by the door.”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RECAP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“Tell me one thing you heard your friend say.”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BUILD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“I agree with you because…”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VOCAB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Ask: “What is a more precise word for…?”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10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669DEE61-9E61-8EDC-7197-92F4CE3348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AA65D3B0-0EB5-0700-B515-1846162AB605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04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YEAR 2: Reason with “because”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clear group speaking • attention • building ideas • reasons.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“Can you explain?”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WHY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Ask “Why do you think that?” before accepting an answer.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MORE THAN ONE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“Can you think of a second reason?”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BUILD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“Adding to what you said…”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QUIETER VOICES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Ask: “What do you think?” and give genuine thinking time.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11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552C5108-E781-35A1-BD67-0ED261D6E7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A03F88A1-19B2-5B2B-6430-00A78BEB9128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05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YEAR 3: Explain, justify, challenge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confident class speaking • active listening • discussion • evidence.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“What is your evidence?”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EVIDENCE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“What makes you think that?”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EXAMPLE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“Can you give me an example?”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CHALLENGE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Teach: “I see it differently because…”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PRESENT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Let your child explain a recipe, game, hobby or news story for 60 seconds.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12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EEBB84F-0546-9FCB-3902-AE0653B3D67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4D1B7703-4F45-4633-EF45-868E622BDC52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06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YEAR 4: Become a discussion expert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logical presentation • tone/volume • active listening • respectful challenge.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“Which is stronger?”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SUMMARISE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“So, what were the two main ideas?”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EVALUATE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“Which argument is stronger — and why?”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ADAPT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“How would you explain that to a 5-year-old?”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LINK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“How does this connect to what you already know?”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13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35E1AA9F-FEA7-E1EA-075C-A0EF6FAB4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14ACE84-4265-5F7C-6DB6-29AE6B8768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073354" y="6115758"/>
            <a:ext cx="676715" cy="627942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07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YEAR 5: Persuade with purpose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fluent speaking • critical listening • collaboration • evidence + ambitious vocabulary.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“Convince me.”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PERSUADE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Give a child a real choice and ask them to persuade you.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COUNTER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“What might someone who disagrees say?”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REFUTE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“How would you respond respectfully?”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WORD POWER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Encourage precise words: “enormous” rather than “big”, where appropriate.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14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414B2B03-EFE5-BF2C-6626-DD833357D1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B5BA3AC5-5FDB-FE8D-9318-41E148E54A5B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08 • PARENT TIPS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YEAR 6: Speak with authority — and adapt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Our core: persuasive presentation • evaluation • leading discussion • reasoned argument.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2971800" cy="3611880"/>
          </a:xfrm>
          <a:prstGeom prst="round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Oval 6"/>
          <p:cNvSpPr/>
          <p:nvPr/>
        </p:nvSpPr>
        <p:spPr>
          <a:xfrm>
            <a:off x="1323136" y="2788920"/>
            <a:ext cx="592531" cy="592531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175004" y="3344418"/>
            <a:ext cx="888796" cy="1234440"/>
          </a:xfrm>
          <a:prstGeom prst="round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Rounded Rectangle 8"/>
          <p:cNvSpPr/>
          <p:nvPr/>
        </p:nvSpPr>
        <p:spPr>
          <a:xfrm>
            <a:off x="952804" y="3554272"/>
            <a:ext cx="345643" cy="148132"/>
          </a:xfrm>
          <a:prstGeom prst="round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Rounded Rectangle 9"/>
          <p:cNvSpPr/>
          <p:nvPr/>
        </p:nvSpPr>
        <p:spPr>
          <a:xfrm>
            <a:off x="1940356" y="3554272"/>
            <a:ext cx="345643" cy="148132"/>
          </a:xfrm>
          <a:prstGeom prst="round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1" name="Oval 10"/>
          <p:cNvSpPr/>
          <p:nvPr/>
        </p:nvSpPr>
        <p:spPr>
          <a:xfrm>
            <a:off x="2095804" y="3063240"/>
            <a:ext cx="482803" cy="482803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2" name="Rounded Rectangle 11"/>
          <p:cNvSpPr/>
          <p:nvPr/>
        </p:nvSpPr>
        <p:spPr>
          <a:xfrm>
            <a:off x="1975103" y="3515868"/>
            <a:ext cx="724204" cy="100584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Rounded Rectangle 12"/>
          <p:cNvSpPr/>
          <p:nvPr/>
        </p:nvSpPr>
        <p:spPr>
          <a:xfrm>
            <a:off x="1794052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4" name="Rounded Rectangle 13"/>
          <p:cNvSpPr/>
          <p:nvPr/>
        </p:nvSpPr>
        <p:spPr>
          <a:xfrm>
            <a:off x="2598724" y="3686860"/>
            <a:ext cx="281635" cy="120700"/>
          </a:xfrm>
          <a:prstGeom prst="round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Rounded Rectangle 14"/>
          <p:cNvSpPr/>
          <p:nvPr/>
        </p:nvSpPr>
        <p:spPr>
          <a:xfrm>
            <a:off x="914400" y="4434840"/>
            <a:ext cx="2468880" cy="77724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1078992" y="4544568"/>
            <a:ext cx="2139696" cy="557784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“What would you say to…?”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3977639" y="1938528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8" name="TextBox 17"/>
          <p:cNvSpPr txBox="1"/>
          <p:nvPr/>
        </p:nvSpPr>
        <p:spPr>
          <a:xfrm>
            <a:off x="4160520" y="2048256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AUDIENCE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303520" y="2011680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“Would you say it differently to a friend, teacher or younger child?”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3977639" y="2834640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160520" y="2944368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SYNTHESISE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303520" y="2907792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“What did both people agree on? Where did they differ?”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3977639" y="3730752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4" name="TextBox 23"/>
          <p:cNvSpPr txBox="1"/>
          <p:nvPr/>
        </p:nvSpPr>
        <p:spPr>
          <a:xfrm>
            <a:off x="4160520" y="3840480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DEBATE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303520" y="3803904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Use: claim → reason → evidence → counterargument → response.</a:t>
            </a:r>
          </a:p>
        </p:txBody>
      </p:sp>
      <p:sp>
        <p:nvSpPr>
          <p:cNvPr id="26" name="Rounded Rectangle 25"/>
          <p:cNvSpPr/>
          <p:nvPr/>
        </p:nvSpPr>
        <p:spPr>
          <a:xfrm>
            <a:off x="3977639" y="4626864"/>
            <a:ext cx="7452360" cy="713232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4160520" y="4736592"/>
            <a:ext cx="11430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LEAD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303520" y="4700016"/>
            <a:ext cx="58978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0">
                <a:solidFill>
                  <a:srgbClr val="252D3A"/>
                </a:solidFill>
                <a:latin typeface="Aptos"/>
              </a:rPr>
              <a:t>Let your child chair a family discussion and summarise the outcome.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4069080" y="5715000"/>
            <a:ext cx="71323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Aim for conversation, not a quiz: comment • pause • respond • extend.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15</a:t>
            </a:r>
          </a:p>
        </p:txBody>
      </p:sp>
      <p:sp>
        <p:nvSpPr>
          <p:cNvPr id="35" name="Rectangle 34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766367DA-5FA4-E598-7EF3-5BC8F6E7480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3" name="Oval 32">
            <a:extLst>
              <a:ext uri="{FF2B5EF4-FFF2-40B4-BE49-F238E27FC236}">
                <a16:creationId xmlns:a16="http://schemas.microsoft.com/office/drawing/2014/main" id="{37E5E968-2A37-F88D-67C6-EA6A2F34C11E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15 • INTERACTIVE CHALLENGE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The 60-second family talk challenge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Pick an everyday object. Give your child one minute to explain it — then build the conversation.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2011680"/>
            <a:ext cx="2514600" cy="160020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777240" y="2331720"/>
            <a:ext cx="2240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600" b="1">
                <a:solidFill>
                  <a:srgbClr val="1B2B4B"/>
                </a:solidFill>
                <a:latin typeface="Aptos"/>
              </a:rPr>
              <a:t>A SPOON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22959" y="283464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50" b="0">
                <a:solidFill>
                  <a:srgbClr val="66707E"/>
                </a:solidFill>
                <a:latin typeface="Aptos"/>
              </a:rPr>
              <a:t>What is it for?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474720" y="2011680"/>
            <a:ext cx="2514600" cy="1600200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3611879" y="2331720"/>
            <a:ext cx="2240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600" b="1">
                <a:solidFill>
                  <a:srgbClr val="1B2B4B"/>
                </a:solidFill>
                <a:latin typeface="Aptos"/>
              </a:rPr>
              <a:t>A TRAIN TICKET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657600" y="283464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50" b="0">
                <a:solidFill>
                  <a:srgbClr val="66707E"/>
                </a:solidFill>
                <a:latin typeface="Aptos"/>
              </a:rPr>
              <a:t>Where could it take you?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309360" y="2011680"/>
            <a:ext cx="2514600" cy="1600200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6446520" y="2331720"/>
            <a:ext cx="2240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600" b="1">
                <a:solidFill>
                  <a:srgbClr val="1B2B4B"/>
                </a:solidFill>
                <a:latin typeface="Aptos"/>
              </a:rPr>
              <a:t>A SHOE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492240" y="283464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50" b="0">
                <a:solidFill>
                  <a:srgbClr val="66707E"/>
                </a:solidFill>
                <a:latin typeface="Aptos"/>
              </a:rPr>
              <a:t>What makes it useful?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9144000" y="2011680"/>
            <a:ext cx="2514600" cy="1600200"/>
          </a:xfrm>
          <a:prstGeom prst="roundRect">
            <a:avLst/>
          </a:prstGeom>
          <a:solidFill>
            <a:srgbClr val="EFEBF8"/>
          </a:solidFill>
          <a:ln>
            <a:solidFill>
              <a:srgbClr val="EFEB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281160" y="2331720"/>
            <a:ext cx="22402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600" b="1">
                <a:solidFill>
                  <a:srgbClr val="1B2B4B"/>
                </a:solidFill>
                <a:latin typeface="Aptos"/>
              </a:rPr>
              <a:t>A BOOK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326880" y="2834640"/>
            <a:ext cx="214884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50" b="0">
                <a:solidFill>
                  <a:srgbClr val="66707E"/>
                </a:solidFill>
                <a:latin typeface="Aptos"/>
              </a:rPr>
              <a:t>Why would you recommend it?</a:t>
            </a:r>
          </a:p>
        </p:txBody>
      </p:sp>
      <p:sp>
        <p:nvSpPr>
          <p:cNvPr id="18" name="Oval 17"/>
          <p:cNvSpPr/>
          <p:nvPr/>
        </p:nvSpPr>
        <p:spPr>
          <a:xfrm>
            <a:off x="822960" y="4251960"/>
            <a:ext cx="502920" cy="50292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22960" y="4343400"/>
            <a:ext cx="50292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444752" y="4160520"/>
            <a:ext cx="164592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00" b="1">
                <a:solidFill>
                  <a:srgbClr val="1B2B4B"/>
                </a:solidFill>
                <a:latin typeface="Aptos"/>
              </a:rPr>
              <a:t>TELL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44752" y="4507992"/>
            <a:ext cx="173736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0">
                <a:solidFill>
                  <a:srgbClr val="66707E"/>
                </a:solidFill>
                <a:latin typeface="Aptos"/>
              </a:rPr>
              <a:t>What is it?</a:t>
            </a:r>
          </a:p>
        </p:txBody>
      </p:sp>
      <p:sp>
        <p:nvSpPr>
          <p:cNvPr id="22" name="Oval 21"/>
          <p:cNvSpPr/>
          <p:nvPr/>
        </p:nvSpPr>
        <p:spPr>
          <a:xfrm>
            <a:off x="3566160" y="4251960"/>
            <a:ext cx="502920" cy="50292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3" name="TextBox 22"/>
          <p:cNvSpPr txBox="1"/>
          <p:nvPr/>
        </p:nvSpPr>
        <p:spPr>
          <a:xfrm>
            <a:off x="3566160" y="4343400"/>
            <a:ext cx="50292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4187952" y="4160520"/>
            <a:ext cx="164592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00" b="1">
                <a:solidFill>
                  <a:srgbClr val="1B2B4B"/>
                </a:solidFill>
                <a:latin typeface="Aptos"/>
              </a:rPr>
              <a:t>EXPLAIN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4187952" y="4507992"/>
            <a:ext cx="173736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0">
                <a:solidFill>
                  <a:srgbClr val="66707E"/>
                </a:solidFill>
                <a:latin typeface="Aptos"/>
              </a:rPr>
              <a:t>How/why does it work?</a:t>
            </a:r>
          </a:p>
        </p:txBody>
      </p:sp>
      <p:sp>
        <p:nvSpPr>
          <p:cNvPr id="26" name="Oval 25"/>
          <p:cNvSpPr/>
          <p:nvPr/>
        </p:nvSpPr>
        <p:spPr>
          <a:xfrm>
            <a:off x="6309360" y="4251960"/>
            <a:ext cx="502920" cy="50292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6309360" y="4343400"/>
            <a:ext cx="50292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931152" y="4160520"/>
            <a:ext cx="164592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00" b="1">
                <a:solidFill>
                  <a:srgbClr val="1B2B4B"/>
                </a:solidFill>
                <a:latin typeface="Aptos"/>
              </a:rPr>
              <a:t>REASON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931152" y="4507992"/>
            <a:ext cx="173736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0">
                <a:solidFill>
                  <a:srgbClr val="66707E"/>
                </a:solidFill>
                <a:latin typeface="Aptos"/>
              </a:rPr>
              <a:t>Why is that important?</a:t>
            </a:r>
          </a:p>
        </p:txBody>
      </p:sp>
      <p:sp>
        <p:nvSpPr>
          <p:cNvPr id="30" name="Oval 29"/>
          <p:cNvSpPr/>
          <p:nvPr/>
        </p:nvSpPr>
        <p:spPr>
          <a:xfrm>
            <a:off x="9052560" y="4251960"/>
            <a:ext cx="502920" cy="502920"/>
          </a:xfrm>
          <a:prstGeom prst="ellipse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9052560" y="4343400"/>
            <a:ext cx="502920" cy="228600"/>
          </a:xfrm>
          <a:prstGeom prst="rect">
            <a:avLst/>
          </a:prstGeom>
          <a:noFill/>
        </p:spPr>
        <p:txBody>
          <a:bodyPr wrap="square" lIns="45720" rIns="45720" anchor="ctr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9674352" y="4160520"/>
            <a:ext cx="164592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00" b="1">
                <a:solidFill>
                  <a:srgbClr val="1B2B4B"/>
                </a:solidFill>
                <a:latin typeface="Aptos"/>
              </a:rPr>
              <a:t>CHALLENGE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9674352" y="4507992"/>
            <a:ext cx="173736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0">
                <a:solidFill>
                  <a:srgbClr val="66707E"/>
                </a:solidFill>
                <a:latin typeface="Aptos"/>
              </a:rPr>
              <a:t>What might someone disagree with?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914400" y="5532120"/>
            <a:ext cx="1033272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700" b="1">
                <a:solidFill>
                  <a:srgbClr val="F26F62"/>
                </a:solidFill>
                <a:latin typeface="Aptos"/>
              </a:rPr>
              <a:t>Audience interaction: try it with the person next to you for 60 seconds.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16</a:t>
            </a:r>
          </a:p>
        </p:txBody>
      </p:sp>
      <p:sp>
        <p:nvSpPr>
          <p:cNvPr id="40" name="Rectangle 39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37" name="Picture 36">
            <a:extLst>
              <a:ext uri="{FF2B5EF4-FFF2-40B4-BE49-F238E27FC236}">
                <a16:creationId xmlns:a16="http://schemas.microsoft.com/office/drawing/2014/main" id="{1A157E20-96A5-7570-3FDA-4634538654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38" name="Oval 37">
            <a:extLst>
              <a:ext uri="{FF2B5EF4-FFF2-40B4-BE49-F238E27FC236}">
                <a16:creationId xmlns:a16="http://schemas.microsoft.com/office/drawing/2014/main" id="{8D58C18E-5F96-6B6F-1587-1D420B360A69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755DA0"/>
          </a:solidFill>
          <a:ln>
            <a:solidFill>
              <a:srgbClr val="755D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755DA0"/>
                </a:solidFill>
                <a:latin typeface="Aptos"/>
              </a:rPr>
              <a:t>16 • THE MAGIC OF THE PAUSE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Try these “talk moves” at home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You do not need a worksheet. A good response can turn a short answer into a rich conversation.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40080" y="1965960"/>
            <a:ext cx="5212080" cy="960120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868680" y="2121408"/>
            <a:ext cx="315468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Tell me more…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069080" y="2130552"/>
            <a:ext cx="15544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100" b="0">
                <a:solidFill>
                  <a:srgbClr val="66707E"/>
                </a:solidFill>
                <a:latin typeface="Aptos"/>
              </a:rPr>
              <a:t>invites elaboration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263640" y="1965960"/>
            <a:ext cx="5212080" cy="960120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492240" y="2121408"/>
            <a:ext cx="315468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What makes you think that?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692640" y="2130552"/>
            <a:ext cx="15544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100" b="0">
                <a:solidFill>
                  <a:srgbClr val="66707E"/>
                </a:solidFill>
                <a:latin typeface="Aptos"/>
              </a:rPr>
              <a:t>asks for reasoning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40080" y="3136391"/>
            <a:ext cx="5212080" cy="960120"/>
          </a:xfrm>
          <a:prstGeom prst="roundRect">
            <a:avLst/>
          </a:prstGeom>
          <a:solidFill>
            <a:srgbClr val="FFF6DD"/>
          </a:solidFill>
          <a:ln>
            <a:solidFill>
              <a:srgbClr val="FFF6DD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868680" y="3291839"/>
            <a:ext cx="315468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Can you give an example?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069080" y="3300984"/>
            <a:ext cx="15544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100" b="0">
                <a:solidFill>
                  <a:srgbClr val="66707E"/>
                </a:solidFill>
                <a:latin typeface="Aptos"/>
              </a:rPr>
              <a:t>moves from idea to evidence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263640" y="3136391"/>
            <a:ext cx="5212080" cy="960120"/>
          </a:xfrm>
          <a:prstGeom prst="roundRect">
            <a:avLst/>
          </a:prstGeom>
          <a:solidFill>
            <a:srgbClr val="EFEBF8"/>
          </a:solidFill>
          <a:ln>
            <a:solidFill>
              <a:srgbClr val="EFEBF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6492240" y="3291839"/>
            <a:ext cx="315468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What do you mean by…?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92640" y="3300984"/>
            <a:ext cx="15544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100" b="0">
                <a:solidFill>
                  <a:srgbClr val="66707E"/>
                </a:solidFill>
                <a:latin typeface="Aptos"/>
              </a:rPr>
              <a:t>clarifies vocabulary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40080" y="4306824"/>
            <a:ext cx="5212080" cy="960120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868680" y="4462272"/>
            <a:ext cx="315468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I heard you say…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069080" y="4471416"/>
            <a:ext cx="15544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100" b="0">
                <a:solidFill>
                  <a:srgbClr val="66707E"/>
                </a:solidFill>
                <a:latin typeface="Aptos"/>
              </a:rPr>
              <a:t>models listening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6263640" y="4306824"/>
            <a:ext cx="5212080" cy="960120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2" name="TextBox 21"/>
          <p:cNvSpPr txBox="1"/>
          <p:nvPr/>
        </p:nvSpPr>
        <p:spPr>
          <a:xfrm>
            <a:off x="6492240" y="4462272"/>
            <a:ext cx="3154680" cy="329184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1">
                <a:solidFill>
                  <a:srgbClr val="1B2B4B"/>
                </a:solidFill>
                <a:latin typeface="Aptos"/>
              </a:rPr>
              <a:t>Does anyone in the family see it differently?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692640" y="4471416"/>
            <a:ext cx="155448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100" b="0">
                <a:solidFill>
                  <a:srgbClr val="66707E"/>
                </a:solidFill>
                <a:latin typeface="Aptos"/>
              </a:rPr>
              <a:t>normalises respectful challenge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14400" y="5715000"/>
            <a:ext cx="1033272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500" b="1">
                <a:solidFill>
                  <a:srgbClr val="1B2B4B"/>
                </a:solidFill>
                <a:latin typeface="Aptos"/>
              </a:rPr>
              <a:t>Golden rule: ask fewer “test questions” and have more genuine conversations.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17</a:t>
            </a:r>
          </a:p>
        </p:txBody>
      </p:sp>
      <p:sp>
        <p:nvSpPr>
          <p:cNvPr id="30" name="Rectangle 29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D8ADB402-74F4-8038-B31E-189DF563BF3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6E5A3BE3-10B4-F7BC-6A72-3143FADE888D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26F62"/>
          </a:solidFill>
          <a:ln>
            <a:solidFill>
              <a:srgbClr val="F26F6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26F62"/>
                </a:solidFill>
                <a:latin typeface="Aptos"/>
              </a:rPr>
              <a:t>17 • AVOID THE TRAPS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Oracy at home should feel human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Small changes beat formal “oracy lessons”.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874519"/>
            <a:ext cx="10835640" cy="612648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14400" y="1984248"/>
            <a:ext cx="338328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1">
                <a:solidFill>
                  <a:srgbClr val="F26F62"/>
                </a:solidFill>
                <a:latin typeface="Aptos"/>
              </a:rPr>
              <a:t>❌ Correcting every error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343400" y="1965960"/>
            <a:ext cx="6720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0">
                <a:solidFill>
                  <a:srgbClr val="252D3A"/>
                </a:solidFill>
                <a:latin typeface="Aptos"/>
              </a:rPr>
              <a:t>Model the better version naturally rather than interrupting every time.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679191"/>
            <a:ext cx="10835640" cy="612648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2788920"/>
            <a:ext cx="338328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1">
                <a:solidFill>
                  <a:srgbClr val="F26F62"/>
                </a:solidFill>
                <a:latin typeface="Aptos"/>
              </a:rPr>
              <a:t>❌ Asking question after question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343400" y="2770632"/>
            <a:ext cx="6720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0">
                <a:solidFill>
                  <a:srgbClr val="252D3A"/>
                </a:solidFill>
                <a:latin typeface="Aptos"/>
              </a:rPr>
              <a:t>Mix questions with comments, reactions and your own thinking.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3483863"/>
            <a:ext cx="10835640" cy="612648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3593591"/>
            <a:ext cx="338328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1">
                <a:solidFill>
                  <a:srgbClr val="F26F62"/>
                </a:solidFill>
                <a:latin typeface="Aptos"/>
              </a:rPr>
              <a:t>❌ Doing all the talking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343400" y="3575303"/>
            <a:ext cx="6720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0">
                <a:solidFill>
                  <a:srgbClr val="252D3A"/>
                </a:solidFill>
                <a:latin typeface="Aptos"/>
              </a:rPr>
              <a:t>Pause. Give thinking time. Let children finish.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4288536"/>
            <a:ext cx="10835640" cy="612648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14400" y="4398264"/>
            <a:ext cx="338328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1">
                <a:solidFill>
                  <a:srgbClr val="F26F62"/>
                </a:solidFill>
                <a:latin typeface="Aptos"/>
              </a:rPr>
              <a:t>❌ Only talking about school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343400" y="4379975"/>
            <a:ext cx="6720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0">
                <a:solidFill>
                  <a:srgbClr val="252D3A"/>
                </a:solidFill>
                <a:latin typeface="Aptos"/>
              </a:rPr>
              <a:t>Use meals, journeys, games, sport, shopping, stories and family decisions.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5093208"/>
            <a:ext cx="10835640" cy="612648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14400" y="5202936"/>
            <a:ext cx="338328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350" b="1">
                <a:solidFill>
                  <a:srgbClr val="F26F62"/>
                </a:solidFill>
                <a:latin typeface="Aptos"/>
              </a:rPr>
              <a:t>❌ Treating confidence as the goal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43400" y="5184648"/>
            <a:ext cx="672084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0">
                <a:solidFill>
                  <a:srgbClr val="252D3A"/>
                </a:solidFill>
                <a:latin typeface="Aptos"/>
              </a:rPr>
              <a:t>The goal is thoughtful, effective communication — confidence follows practice.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18</a:t>
            </a:r>
          </a:p>
        </p:txBody>
      </p:sp>
      <p:sp>
        <p:nvSpPr>
          <p:cNvPr id="26" name="Rectangle 25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608CF5B4-E4F9-A952-5A37-947DB263FA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28" name="Oval 27">
            <a:extLst>
              <a:ext uri="{FF2B5EF4-FFF2-40B4-BE49-F238E27FC236}">
                <a16:creationId xmlns:a16="http://schemas.microsoft.com/office/drawing/2014/main" id="{A9179019-8970-8C06-AD3F-74282952B1A6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B05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SB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009BA0"/>
          </a:solidFill>
          <a:ln>
            <a:solidFill>
              <a:srgbClr val="009BA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009BA0"/>
                </a:solidFill>
                <a:latin typeface="Aptos"/>
              </a:rPr>
              <a:t>18 • HOME + SCHOOL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What success looks like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The most powerful partnership is simple: we use similar language, routines and expectations.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822960" y="2103120"/>
            <a:ext cx="4663440" cy="2560320"/>
          </a:xfrm>
          <a:prstGeom prst="roundRect">
            <a:avLst/>
          </a:prstGeom>
          <a:solidFill>
            <a:srgbClr val="E5F6F4"/>
          </a:solidFill>
          <a:ln>
            <a:solidFill>
              <a:srgbClr val="E5F6F4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1097280" y="2423160"/>
            <a:ext cx="411480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800" b="1">
                <a:solidFill>
                  <a:srgbClr val="009BA0"/>
                </a:solidFill>
                <a:latin typeface="Aptos"/>
              </a:rPr>
              <a:t>AT SCHOOL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188720" y="2971800"/>
            <a:ext cx="3840480" cy="1325880"/>
          </a:xfrm>
          <a:prstGeom prst="rect">
            <a:avLst/>
          </a:prstGeom>
          <a:noFill/>
        </p:spPr>
        <p:txBody>
          <a:bodyPr wrap="square" lIns="27432" rIns="27432">
            <a:spAutoFit/>
          </a:bodyPr>
          <a:lstStyle/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Explicit vocabulary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Structured discussion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Sentence stems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Presentations &amp; debate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Listening routines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675120" y="2103120"/>
            <a:ext cx="4663440" cy="2560320"/>
          </a:xfrm>
          <a:prstGeom prst="roundRect">
            <a:avLst/>
          </a:prstGeom>
          <a:solidFill>
            <a:srgbClr val="FDEBE8"/>
          </a:solidFill>
          <a:ln>
            <a:solidFill>
              <a:srgbClr val="FDEBE8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6949440" y="2423160"/>
            <a:ext cx="411480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800" b="1">
                <a:solidFill>
                  <a:srgbClr val="F26F62"/>
                </a:solidFill>
                <a:latin typeface="Aptos"/>
              </a:rPr>
              <a:t>AT HOME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040880" y="2971800"/>
            <a:ext cx="3840480" cy="1325880"/>
          </a:xfrm>
          <a:prstGeom prst="rect">
            <a:avLst/>
          </a:prstGeom>
          <a:noFill/>
        </p:spPr>
        <p:txBody>
          <a:bodyPr wrap="square" lIns="27432" rIns="27432">
            <a:spAutoFit/>
          </a:bodyPr>
          <a:lstStyle/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Stories &amp; non-fiction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Everyday explanations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Family decisions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Curious questions</a:t>
            </a:r>
          </a:p>
          <a:p>
            <a:pPr>
              <a:spcAft>
                <a:spcPts val="500"/>
              </a:spcAft>
              <a:defRPr sz="1400">
                <a:solidFill>
                  <a:srgbClr val="252D3A"/>
                </a:solidFill>
                <a:latin typeface="Aptos"/>
              </a:defRPr>
            </a:pPr>
            <a:r>
              <a:t>• Games &amp; role play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074920" y="3063240"/>
            <a:ext cx="205740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400" b="1">
                <a:solidFill>
                  <a:srgbClr val="1B2B4B"/>
                </a:solidFill>
                <a:latin typeface="Aptos"/>
              </a:rPr>
              <a:t>SAME HABITS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920240" y="5212080"/>
            <a:ext cx="8412480" cy="4572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600" b="1">
                <a:solidFill>
                  <a:srgbClr val="1B2B4B"/>
                </a:solidFill>
                <a:latin typeface="Aptos"/>
              </a:rPr>
              <a:t>listen  •  explain  •  question  •  build  •  challenge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19</a:t>
            </a:r>
          </a:p>
        </p:txBody>
      </p:sp>
      <p:sp>
        <p:nvSpPr>
          <p:cNvPr id="19" name="Rectangle 18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8D0166FC-05DD-4D0F-5F7D-ABD81C17F27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21" name="Oval 20">
            <a:extLst>
              <a:ext uri="{FF2B5EF4-FFF2-40B4-BE49-F238E27FC236}">
                <a16:creationId xmlns:a16="http://schemas.microsoft.com/office/drawing/2014/main" id="{6F4FF535-8871-E761-FE85-3B72B96C219B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F5B742"/>
                </a:solidFill>
                <a:latin typeface="Aptos"/>
              </a:rPr>
              <a:t>19 • TAKE IT HOME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The 7-day family oracy challenge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One tiny talk habit each day. No extra resources needed.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502920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594360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MON</a:t>
            </a:r>
          </a:p>
        </p:txBody>
      </p:sp>
      <p:sp>
        <p:nvSpPr>
          <p:cNvPr id="8" name="Oval 7"/>
          <p:cNvSpPr/>
          <p:nvPr/>
        </p:nvSpPr>
        <p:spPr>
          <a:xfrm>
            <a:off x="941832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9" name="TextBox 8"/>
          <p:cNvSpPr txBox="1"/>
          <p:nvPr/>
        </p:nvSpPr>
        <p:spPr>
          <a:xfrm>
            <a:off x="941832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94360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Explain something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1792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How do you make your favourite snack?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167128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2258568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TUE</a:t>
            </a:r>
          </a:p>
        </p:txBody>
      </p:sp>
      <p:sp>
        <p:nvSpPr>
          <p:cNvPr id="14" name="Oval 13"/>
          <p:cNvSpPr/>
          <p:nvPr/>
        </p:nvSpPr>
        <p:spPr>
          <a:xfrm>
            <a:off x="2606040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5" name="TextBox 14"/>
          <p:cNvSpPr txBox="1"/>
          <p:nvPr/>
        </p:nvSpPr>
        <p:spPr>
          <a:xfrm>
            <a:off x="2606040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258568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Retell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286000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Tell the best bit of your day in order.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3831336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3922776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WED</a:t>
            </a:r>
          </a:p>
        </p:txBody>
      </p:sp>
      <p:sp>
        <p:nvSpPr>
          <p:cNvPr id="20" name="Oval 19"/>
          <p:cNvSpPr/>
          <p:nvPr/>
        </p:nvSpPr>
        <p:spPr>
          <a:xfrm>
            <a:off x="4270248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1" name="TextBox 20"/>
          <p:cNvSpPr txBox="1"/>
          <p:nvPr/>
        </p:nvSpPr>
        <p:spPr>
          <a:xfrm>
            <a:off x="4270248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3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922776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Reason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950208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Which is better — and why?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5495544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5" name="TextBox 24"/>
          <p:cNvSpPr txBox="1"/>
          <p:nvPr/>
        </p:nvSpPr>
        <p:spPr>
          <a:xfrm>
            <a:off x="5586983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THU</a:t>
            </a:r>
          </a:p>
        </p:txBody>
      </p:sp>
      <p:sp>
        <p:nvSpPr>
          <p:cNvPr id="26" name="Oval 25"/>
          <p:cNvSpPr/>
          <p:nvPr/>
        </p:nvSpPr>
        <p:spPr>
          <a:xfrm>
            <a:off x="5934456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27" name="TextBox 26"/>
          <p:cNvSpPr txBox="1"/>
          <p:nvPr/>
        </p:nvSpPr>
        <p:spPr>
          <a:xfrm>
            <a:off x="5934456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4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5586983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Vocabulary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5614416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Teach the family one new word.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7159752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1" name="TextBox 30"/>
          <p:cNvSpPr txBox="1"/>
          <p:nvPr/>
        </p:nvSpPr>
        <p:spPr>
          <a:xfrm>
            <a:off x="7251192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FRI</a:t>
            </a:r>
          </a:p>
        </p:txBody>
      </p:sp>
      <p:sp>
        <p:nvSpPr>
          <p:cNvPr id="32" name="Oval 31"/>
          <p:cNvSpPr/>
          <p:nvPr/>
        </p:nvSpPr>
        <p:spPr>
          <a:xfrm>
            <a:off x="7598664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3" name="TextBox 32"/>
          <p:cNvSpPr txBox="1"/>
          <p:nvPr/>
        </p:nvSpPr>
        <p:spPr>
          <a:xfrm>
            <a:off x="7598664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5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7251192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Challenge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7278624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Disagree politely and explain why.</a:t>
            </a:r>
          </a:p>
        </p:txBody>
      </p:sp>
      <p:sp>
        <p:nvSpPr>
          <p:cNvPr id="36" name="Rounded Rectangle 35"/>
          <p:cNvSpPr/>
          <p:nvPr/>
        </p:nvSpPr>
        <p:spPr>
          <a:xfrm>
            <a:off x="8823960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7" name="TextBox 36"/>
          <p:cNvSpPr txBox="1"/>
          <p:nvPr/>
        </p:nvSpPr>
        <p:spPr>
          <a:xfrm>
            <a:off x="8915400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SAT</a:t>
            </a:r>
          </a:p>
        </p:txBody>
      </p:sp>
      <p:sp>
        <p:nvSpPr>
          <p:cNvPr id="38" name="Oval 37"/>
          <p:cNvSpPr/>
          <p:nvPr/>
        </p:nvSpPr>
        <p:spPr>
          <a:xfrm>
            <a:off x="9262872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9" name="TextBox 38"/>
          <p:cNvSpPr txBox="1"/>
          <p:nvPr/>
        </p:nvSpPr>
        <p:spPr>
          <a:xfrm>
            <a:off x="9262872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6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8915400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Present</a:t>
            </a:r>
          </a:p>
        </p:txBody>
      </p:sp>
      <p:sp>
        <p:nvSpPr>
          <p:cNvPr id="41" name="TextBox 40"/>
          <p:cNvSpPr txBox="1"/>
          <p:nvPr/>
        </p:nvSpPr>
        <p:spPr>
          <a:xfrm>
            <a:off x="8942832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Give a 60-second mini-presentation.</a:t>
            </a:r>
          </a:p>
        </p:txBody>
      </p:sp>
      <p:sp>
        <p:nvSpPr>
          <p:cNvPr id="42" name="Rounded Rectangle 41"/>
          <p:cNvSpPr/>
          <p:nvPr/>
        </p:nvSpPr>
        <p:spPr>
          <a:xfrm>
            <a:off x="10488168" y="2148840"/>
            <a:ext cx="1444752" cy="297180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3" name="TextBox 42"/>
          <p:cNvSpPr txBox="1"/>
          <p:nvPr/>
        </p:nvSpPr>
        <p:spPr>
          <a:xfrm>
            <a:off x="10579608" y="2359152"/>
            <a:ext cx="1261872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300" b="1">
                <a:solidFill>
                  <a:srgbClr val="1B2B4B"/>
                </a:solidFill>
                <a:latin typeface="Aptos"/>
              </a:rPr>
              <a:t>SUN</a:t>
            </a:r>
          </a:p>
        </p:txBody>
      </p:sp>
      <p:sp>
        <p:nvSpPr>
          <p:cNvPr id="44" name="Oval 43"/>
          <p:cNvSpPr/>
          <p:nvPr/>
        </p:nvSpPr>
        <p:spPr>
          <a:xfrm>
            <a:off x="10927080" y="2788920"/>
            <a:ext cx="566928" cy="566928"/>
          </a:xfrm>
          <a:prstGeom prst="ellipse">
            <a:avLst/>
          </a:prstGeom>
          <a:solidFill>
            <a:srgbClr val="F5B742"/>
          </a:solidFill>
          <a:ln>
            <a:solidFill>
              <a:srgbClr val="F5B74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45" name="TextBox 44"/>
          <p:cNvSpPr txBox="1"/>
          <p:nvPr/>
        </p:nvSpPr>
        <p:spPr>
          <a:xfrm>
            <a:off x="10927080" y="2898648"/>
            <a:ext cx="566928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100" b="1">
                <a:solidFill>
                  <a:srgbClr val="FFFFFF"/>
                </a:solidFill>
                <a:latin typeface="Aptos"/>
              </a:rPr>
              <a:t>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10579608" y="3520440"/>
            <a:ext cx="1261872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200" b="1">
                <a:solidFill>
                  <a:srgbClr val="1B2B4B"/>
                </a:solidFill>
                <a:latin typeface="Aptos"/>
              </a:rPr>
              <a:t>Reflect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10607040" y="4069080"/>
            <a:ext cx="1207008" cy="749808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1050" b="0">
                <a:solidFill>
                  <a:srgbClr val="66707E"/>
                </a:solidFill>
                <a:latin typeface="Aptos"/>
              </a:rPr>
              <a:t>What made someone a great listener this week?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1188720" y="5577840"/>
            <a:ext cx="9784080" cy="41148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ctr"/>
            <a:r>
              <a:rPr sz="2000" b="1">
                <a:solidFill>
                  <a:srgbClr val="F26F62"/>
                </a:solidFill>
                <a:latin typeface="Aptos"/>
              </a:rPr>
              <a:t>If you only remember one thing:  TALK • LISTEN • THINK • BUILD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20</a:t>
            </a:r>
          </a:p>
        </p:txBody>
      </p:sp>
      <p:sp>
        <p:nvSpPr>
          <p:cNvPr id="54" name="Rectangle 53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03D3DBAB-DE65-6453-A95D-ECC5727A202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52" name="Oval 51">
            <a:extLst>
              <a:ext uri="{FF2B5EF4-FFF2-40B4-BE49-F238E27FC236}">
                <a16:creationId xmlns:a16="http://schemas.microsoft.com/office/drawing/2014/main" id="{77269F91-C0C1-B6D6-C280-EA423B019B3D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0" y="0"/>
            <a:ext cx="12191695" cy="128016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TextBox 2"/>
          <p:cNvSpPr txBox="1"/>
          <p:nvPr/>
        </p:nvSpPr>
        <p:spPr>
          <a:xfrm>
            <a:off x="594360" y="347472"/>
            <a:ext cx="10972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00" b="1">
                <a:solidFill>
                  <a:srgbClr val="1B2B4B"/>
                </a:solidFill>
                <a:latin typeface="Aptos"/>
              </a:rPr>
              <a:t>20 • EVIDENCE + FURTHER READING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94360" y="713232"/>
            <a:ext cx="10972800" cy="713232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3000" b="1">
                <a:solidFill>
                  <a:srgbClr val="1B2B4B"/>
                </a:solidFill>
                <a:latin typeface="Aptos Display"/>
              </a:rPr>
              <a:t>Sources used in this workshop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21792" y="1417320"/>
            <a:ext cx="10789920" cy="50292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500" b="0">
                <a:solidFill>
                  <a:srgbClr val="66707E"/>
                </a:solidFill>
                <a:latin typeface="Aptos"/>
              </a:rPr>
              <a:t>Primary sources and evidence summaries.</a:t>
            </a:r>
          </a:p>
        </p:txBody>
      </p:sp>
      <p:sp>
        <p:nvSpPr>
          <p:cNvPr id="6" name="Rounded Rectangle 5"/>
          <p:cNvSpPr/>
          <p:nvPr/>
        </p:nvSpPr>
        <p:spPr>
          <a:xfrm>
            <a:off x="685800" y="1874519"/>
            <a:ext cx="10835640" cy="54864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7" name="TextBox 6"/>
          <p:cNvSpPr txBox="1"/>
          <p:nvPr/>
        </p:nvSpPr>
        <p:spPr>
          <a:xfrm>
            <a:off x="914400" y="1965960"/>
            <a:ext cx="2971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1B2B4B"/>
                </a:solidFill>
                <a:latin typeface="Aptos"/>
              </a:rPr>
              <a:t>Department for Education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977639" y="1947672"/>
            <a:ext cx="717804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50" b="0">
                <a:solidFill>
                  <a:srgbClr val="252D3A"/>
                </a:solidFill>
                <a:latin typeface="Aptos"/>
              </a:rPr>
              <a:t>National Curriculum: English programmes of study — Spoken language, Years 1–6.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685800" y="2606039"/>
            <a:ext cx="10835640" cy="54864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0" name="TextBox 9"/>
          <p:cNvSpPr txBox="1"/>
          <p:nvPr/>
        </p:nvSpPr>
        <p:spPr>
          <a:xfrm>
            <a:off x="914400" y="2697479"/>
            <a:ext cx="2971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1B2B4B"/>
                </a:solidFill>
                <a:latin typeface="Aptos"/>
              </a:rPr>
              <a:t>Department for Education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77639" y="2679191"/>
            <a:ext cx="717804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50" b="0">
                <a:solidFill>
                  <a:srgbClr val="252D3A"/>
                </a:solidFill>
                <a:latin typeface="Aptos"/>
              </a:rPr>
              <a:t>Development Matters — Communication and Language; parent partnership and language-rich environments.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3337560"/>
            <a:ext cx="10835640" cy="54864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3" name="TextBox 12"/>
          <p:cNvSpPr txBox="1"/>
          <p:nvPr/>
        </p:nvSpPr>
        <p:spPr>
          <a:xfrm>
            <a:off x="914400" y="3429000"/>
            <a:ext cx="2971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1B2B4B"/>
                </a:solidFill>
                <a:latin typeface="Aptos"/>
              </a:rPr>
              <a:t>Education Endowment Foundation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3977639" y="3410712"/>
            <a:ext cx="717804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50" b="0">
                <a:solidFill>
                  <a:srgbClr val="252D3A"/>
                </a:solidFill>
                <a:latin typeface="Aptos"/>
              </a:rPr>
              <a:t>Oral Language Interventions — evidence summary; +6 months’ average impact.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4069080"/>
            <a:ext cx="10835640" cy="54864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6" name="TextBox 15"/>
          <p:cNvSpPr txBox="1"/>
          <p:nvPr/>
        </p:nvSpPr>
        <p:spPr>
          <a:xfrm>
            <a:off x="914400" y="4160520"/>
            <a:ext cx="2971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1B2B4B"/>
                </a:solidFill>
                <a:latin typeface="Aptos"/>
              </a:rPr>
              <a:t>Education Endowment Foundation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977639" y="4142232"/>
            <a:ext cx="717804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50" b="0">
                <a:solidFill>
                  <a:srgbClr val="252D3A"/>
                </a:solidFill>
                <a:latin typeface="Aptos"/>
              </a:rPr>
              <a:t>Dialogic Teaching — efficacy trial; consistent positive effects across English, maths and science.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4800600"/>
            <a:ext cx="10835640" cy="548640"/>
          </a:xfrm>
          <a:prstGeom prst="roundRect">
            <a:avLst/>
          </a:prstGeom>
          <a:solidFill>
            <a:srgbClr val="FAF7EF"/>
          </a:solidFill>
          <a:ln>
            <a:solidFill>
              <a:srgbClr val="FAF7EF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19" name="TextBox 18"/>
          <p:cNvSpPr txBox="1"/>
          <p:nvPr/>
        </p:nvSpPr>
        <p:spPr>
          <a:xfrm>
            <a:off x="914400" y="4892040"/>
            <a:ext cx="2971800" cy="32004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250" b="1">
                <a:solidFill>
                  <a:srgbClr val="1B2B4B"/>
                </a:solidFill>
                <a:latin typeface="Aptos"/>
              </a:rPr>
              <a:t>Education Endowment Foundation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3977639" y="4873752"/>
            <a:ext cx="7178040" cy="36576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l"/>
            <a:r>
              <a:rPr sz="1150" b="0">
                <a:solidFill>
                  <a:srgbClr val="252D3A"/>
                </a:solidFill>
                <a:latin typeface="Aptos"/>
              </a:rPr>
              <a:t>What does the evidence base tell us about effective oral language practice? (2024).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1109960" y="6473952"/>
            <a:ext cx="411480" cy="228600"/>
          </a:xfrm>
          <a:prstGeom prst="rect">
            <a:avLst/>
          </a:prstGeom>
          <a:noFill/>
        </p:spPr>
        <p:txBody>
          <a:bodyPr wrap="square" lIns="45720" rIns="45720" anchor="t">
            <a:spAutoFit/>
          </a:bodyPr>
          <a:lstStyle/>
          <a:p>
            <a:pPr algn="r"/>
            <a:r>
              <a:rPr sz="1000" b="1">
                <a:solidFill>
                  <a:srgbClr val="66707E"/>
                </a:solidFill>
                <a:latin typeface="Aptos"/>
              </a:rPr>
              <a:t>21</a:t>
            </a:r>
          </a:p>
        </p:txBody>
      </p:sp>
      <p:sp>
        <p:nvSpPr>
          <p:cNvPr id="27" name="Rectangle 26"/>
          <p:cNvSpPr/>
          <p:nvPr/>
        </p:nvSpPr>
        <p:spPr>
          <a:xfrm>
            <a:off x="0" y="6784848"/>
            <a:ext cx="12191695" cy="73152"/>
          </a:xfrm>
          <a:prstGeom prst="rect">
            <a:avLst/>
          </a:prstGeom>
          <a:solidFill>
            <a:srgbClr val="1B2B4B"/>
          </a:solidFill>
          <a:ln>
            <a:solidFill>
              <a:srgbClr val="1B2B4B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497B2716-C52A-DEEE-DE02-138522BE6D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89100" y="288036"/>
            <a:ext cx="1253199" cy="1244703"/>
          </a:xfrm>
          <a:prstGeom prst="rect">
            <a:avLst/>
          </a:prstGeom>
        </p:spPr>
      </p:pic>
      <p:sp>
        <p:nvSpPr>
          <p:cNvPr id="25" name="Oval 24">
            <a:extLst>
              <a:ext uri="{FF2B5EF4-FFF2-40B4-BE49-F238E27FC236}">
                <a16:creationId xmlns:a16="http://schemas.microsoft.com/office/drawing/2014/main" id="{C34C97E7-9947-BD3B-E41D-DF915B2698EE}"/>
              </a:ext>
            </a:extLst>
          </p:cNvPr>
          <p:cNvSpPr/>
          <p:nvPr/>
        </p:nvSpPr>
        <p:spPr>
          <a:xfrm>
            <a:off x="11201400" y="6143686"/>
            <a:ext cx="582687" cy="523220"/>
          </a:xfrm>
          <a:prstGeom prst="ellipse">
            <a:avLst/>
          </a:prstGeom>
          <a:solidFill>
            <a:srgbClr val="0070C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FC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1138</TotalTime>
  <Words>2147</Words>
  <Application>Microsoft Office PowerPoint</Application>
  <PresentationFormat>Widescreen</PresentationFormat>
  <Paragraphs>388</Paragraphs>
  <Slides>21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6" baseType="lpstr">
      <vt:lpstr>Aptos</vt:lpstr>
      <vt:lpstr>Aptos Display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Frances Cattini</dc:creator>
  <cp:keywords/>
  <dc:description>generated using python-pptx</dc:description>
  <cp:lastModifiedBy>Frances Cattini</cp:lastModifiedBy>
  <cp:revision>2</cp:revision>
  <dcterms:created xsi:type="dcterms:W3CDTF">2013-01-27T09:14:16Z</dcterms:created>
  <dcterms:modified xsi:type="dcterms:W3CDTF">2026-09-19T07:32:38Z</dcterms:modified>
  <cp:category/>
</cp:coreProperties>
</file>