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79" r:id="rId1"/>
  </p:sldMasterIdLst>
  <p:notesMasterIdLst>
    <p:notesMasterId r:id="rId20"/>
  </p:notesMasterIdLst>
  <p:handoutMasterIdLst>
    <p:handoutMasterId r:id="rId21"/>
  </p:handoutMasterIdLst>
  <p:sldIdLst>
    <p:sldId id="256" r:id="rId2"/>
    <p:sldId id="257" r:id="rId3"/>
    <p:sldId id="277" r:id="rId4"/>
    <p:sldId id="266" r:id="rId5"/>
    <p:sldId id="258" r:id="rId6"/>
    <p:sldId id="276" r:id="rId7"/>
    <p:sldId id="278" r:id="rId8"/>
    <p:sldId id="259" r:id="rId9"/>
    <p:sldId id="260" r:id="rId10"/>
    <p:sldId id="279" r:id="rId11"/>
    <p:sldId id="280" r:id="rId12"/>
    <p:sldId id="263" r:id="rId13"/>
    <p:sldId id="273" r:id="rId14"/>
    <p:sldId id="286" r:id="rId15"/>
    <p:sldId id="287" r:id="rId16"/>
    <p:sldId id="264" r:id="rId17"/>
    <p:sldId id="261" r:id="rId18"/>
    <p:sldId id="269" r:id="rId19"/>
  </p:sldIdLst>
  <p:sldSz cx="9144000" cy="6858000" type="screen4x3"/>
  <p:notesSz cx="6888163" cy="100203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5DD5"/>
    <a:srgbClr val="990033"/>
    <a:srgbClr val="00CC66"/>
    <a:srgbClr val="CC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294" autoAdjust="0"/>
    <p:restoredTop sz="87523" autoAdjust="0"/>
  </p:normalViewPr>
  <p:slideViewPr>
    <p:cSldViewPr>
      <p:cViewPr varScale="1">
        <p:scale>
          <a:sx n="76" d="100"/>
          <a:sy n="76" d="100"/>
        </p:scale>
        <p:origin x="188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25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01698" y="0"/>
            <a:ext cx="2984871" cy="50125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4B8164A7-CF4C-49E7-9A91-38026BB5AC0D}" type="datetimeFigureOut">
              <a:rPr lang="en-GB"/>
              <a:pPr>
                <a:defRPr/>
              </a:pPr>
              <a:t>05/06/2025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517467"/>
            <a:ext cx="2984871" cy="50125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01698" y="9517467"/>
            <a:ext cx="2984871" cy="50125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CC150CF5-4F42-458E-80D9-6BB5D872204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84871" cy="5028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1698" y="1"/>
            <a:ext cx="2984871" cy="5028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ED41E88F-76AD-4000-AD69-3099A54AC08E}" type="datetimeFigureOut">
              <a:rPr lang="en-GB"/>
              <a:pPr>
                <a:defRPr/>
              </a:pPr>
              <a:t>05/06/2025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9038" y="1252538"/>
            <a:ext cx="4510087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817" y="4822774"/>
            <a:ext cx="5510530" cy="39451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7467"/>
            <a:ext cx="2984871" cy="5028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1698" y="9517467"/>
            <a:ext cx="2984871" cy="5028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48368519-BBF5-48B0-84C7-EE69EC10159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8368519-BBF5-48B0-84C7-EE69EC101595}" type="slidenum">
              <a:rPr lang="en-GB" smtClean="0"/>
              <a:pPr>
                <a:defRPr/>
              </a:pPr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75777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UPDATE STAFF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8368519-BBF5-48B0-84C7-EE69EC101595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0212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dirty="0"/>
              <a:t>Will be in contact if there are any concerns or a child is going to move sets.</a:t>
            </a:r>
          </a:p>
          <a:p>
            <a:r>
              <a:rPr lang="en-GB" altLang="en-US" dirty="0"/>
              <a:t>Don’t be disheartened if your child is the not in the set that they are in at the infants. </a:t>
            </a:r>
          </a:p>
          <a:p>
            <a:r>
              <a:rPr lang="en-GB" altLang="en-US" dirty="0"/>
              <a:t>Curriculum share 3.30 and 4pm</a:t>
            </a:r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0FA9ED54-E322-440E-B9F4-16398C9E6F4C}" type="slidenum">
              <a:rPr lang="en-GB" altLang="en-US" smtClean="0"/>
              <a:pPr/>
              <a:t>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GB" altLang="en-US" dirty="0"/>
              <a:t>POSSIBLY</a:t>
            </a:r>
            <a:r>
              <a:rPr lang="en-GB" altLang="en-US" baseline="0" dirty="0"/>
              <a:t> NEEDS CHANGING</a:t>
            </a:r>
            <a:endParaRPr lang="en-GB" altLang="en-US" dirty="0"/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06A5A34D-835B-4054-8B49-DDC82BBC88EA}" type="slidenum">
              <a:rPr lang="en-GB" altLang="en-US" smtClean="0"/>
              <a:pPr/>
              <a:t>4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/>
              <a:t>Collared shirt and different PE kit +blue socks</a:t>
            </a:r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6B7135E-2D36-4B7B-AA74-B256A2294CA1}" type="slidenum">
              <a:rPr lang="en-GB" altLang="en-US" smtClean="0"/>
              <a:pPr/>
              <a:t>6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dirty="0"/>
              <a:t>We only give out 5 every two weeks. </a:t>
            </a:r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4AEBB7B8-79DE-4BBD-AF2B-1C0889C2A1CD}" type="slidenum">
              <a:rPr lang="en-GB" altLang="en-US" smtClean="0"/>
              <a:pPr/>
              <a:t>13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/>
              <a:t>Reading records checked once a week – Monday.</a:t>
            </a:r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D598052-6B41-4E5E-A429-BC7E7D4D3A1A}" type="slidenum">
              <a:rPr lang="en-GB" altLang="en-US" smtClean="0"/>
              <a:pPr/>
              <a:t>16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UPDATE DATE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8368519-BBF5-48B0-84C7-EE69EC101595}" type="slidenum">
              <a:rPr lang="en-GB" smtClean="0"/>
              <a:pPr>
                <a:defRPr/>
              </a:pPr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5269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C1C45B-9810-48B5-A3C0-C00A9F05D684}" type="datetimeFigureOut">
              <a:rPr lang="en-US" smtClean="0"/>
              <a:pPr>
                <a:defRPr/>
              </a:pPr>
              <a:t>6/5/2025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36D0DB3-FD64-471D-B7FD-3F05CC996173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01306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C38D834-B4B1-4DC0-8A8E-800CE5CAFB54}" type="datetimeFigureOut">
              <a:rPr lang="en-US" smtClean="0"/>
              <a:pPr>
                <a:defRPr/>
              </a:pPr>
              <a:t>6/5/2025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CB4CEA-0D38-488E-8307-43131427F921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98764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7E1B4F0-5A86-42B5-B747-1701A70177B6}" type="datetimeFigureOut">
              <a:rPr lang="en-US" smtClean="0"/>
              <a:pPr>
                <a:defRPr/>
              </a:pPr>
              <a:t>6/5/2025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2ED5B0-7905-426C-B1C4-95FF8E5A95A5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21785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D760019-6492-4D6F-983F-3A055F37AC13}" type="datetimeFigureOut">
              <a:rPr lang="en-US" smtClean="0"/>
              <a:pPr>
                <a:defRPr/>
              </a:pPr>
              <a:t>6/5/2025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460388-D798-4005-B6DC-2B00440D48BB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41893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72378D4-1F7A-4EA2-A926-DAF6BE8EDC56}" type="datetimeFigureOut">
              <a:rPr lang="en-US" smtClean="0"/>
              <a:pPr>
                <a:defRPr/>
              </a:pPr>
              <a:t>6/5/2025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7DDF7D-908E-48AB-84D8-CB57486BA77C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59426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6D38C0A-11D9-4794-A5C3-FE730B57CF78}" type="datetimeFigureOut">
              <a:rPr lang="en-US" smtClean="0"/>
              <a:pPr>
                <a:defRPr/>
              </a:pPr>
              <a:t>6/5/2025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362B4E7-5704-4ACD-855D-C1718769537B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823466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4F19D7-897D-46D3-9707-856BBF542D91}" type="datetimeFigureOut">
              <a:rPr lang="en-US" smtClean="0"/>
              <a:pPr>
                <a:defRPr/>
              </a:pPr>
              <a:t>6/5/2025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2CB63D-1942-42A2-8B4D-D57149C9D67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128626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BD8BAF0-9DFC-4950-8E31-85D009E469F8}" type="datetimeFigureOut">
              <a:rPr lang="en-US" smtClean="0"/>
              <a:pPr>
                <a:defRPr/>
              </a:pPr>
              <a:t>6/5/2025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F2F6D3-2686-4B97-A9D9-BABD787F4B2A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20298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0E0258C-F174-490F-BA73-6CC19E2923B7}" type="datetimeFigureOut">
              <a:rPr lang="en-US" smtClean="0"/>
              <a:pPr>
                <a:defRPr/>
              </a:pPr>
              <a:t>6/5/2025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DA5B5B4-7572-44D6-8342-96B6DB53DE1A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76439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4911FC6-84F8-4232-9C0C-3D409840F11E}" type="datetimeFigureOut">
              <a:rPr lang="en-US" smtClean="0"/>
              <a:pPr>
                <a:defRPr/>
              </a:pPr>
              <a:t>6/5/2025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78AA5A-A36B-48A7-A718-3B6C24406FA0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9130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4911FC6-84F8-4232-9C0C-3D409840F11E}" type="datetimeFigureOut">
              <a:rPr lang="en-US" smtClean="0"/>
              <a:pPr>
                <a:defRPr/>
              </a:pPr>
              <a:t>6/5/2025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78AA5A-A36B-48A7-A718-3B6C24406FA0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544782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4911FC6-84F8-4232-9C0C-3D409840F11E}" type="datetimeFigureOut">
              <a:rPr lang="en-US" smtClean="0"/>
              <a:pPr>
                <a:defRPr/>
              </a:pPr>
              <a:t>6/5/2025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78AA5A-A36B-48A7-A718-3B6C24406FA0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958545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4911FC6-84F8-4232-9C0C-3D409840F11E}" type="datetimeFigureOut">
              <a:rPr lang="en-US" smtClean="0"/>
              <a:pPr>
                <a:defRPr/>
              </a:pPr>
              <a:t>6/5/2025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78AA5A-A36B-48A7-A718-3B6C24406FA0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790199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4911FC6-84F8-4232-9C0C-3D409840F11E}" type="datetimeFigureOut">
              <a:rPr lang="en-US" smtClean="0"/>
              <a:pPr>
                <a:defRPr/>
              </a:pPr>
              <a:t>6/5/2025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78AA5A-A36B-48A7-A718-3B6C24406FA0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725646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AC7640B-317A-403B-8A91-B40A6430C302}" type="datetimeFigureOut">
              <a:rPr lang="en-US" smtClean="0"/>
              <a:pPr>
                <a:defRPr/>
              </a:pPr>
              <a:t>6/5/2025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19D748-9DBC-4171-8839-D82843E4D2E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383623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3ED0224-B964-4B91-B4E7-0B58204CAFCE}" type="datetimeFigureOut">
              <a:rPr lang="en-US" smtClean="0"/>
              <a:pPr>
                <a:defRPr/>
              </a:pPr>
              <a:t>6/5/2025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A7D321-21CC-4E07-BE81-FFABF2FF93F0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290021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6002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828800"/>
            <a:ext cx="7696200" cy="1752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733800"/>
            <a:ext cx="7696200" cy="1752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CE73E4-7096-4EFE-94E0-E3C47D979482}" type="datetimeFigureOut">
              <a:rPr lang="en-US"/>
              <a:pPr>
                <a:defRPr/>
              </a:pPr>
              <a:t>6/5/2025</a:t>
            </a:fld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158F3E-5ADA-48D1-A5AB-6EB4A4C1495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992136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95000">
              <a:srgbClr val="00206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4911FC6-84F8-4232-9C0C-3D409840F11E}" type="datetimeFigureOut">
              <a:rPr lang="en-US" smtClean="0"/>
              <a:pPr>
                <a:defRPr/>
              </a:pPr>
              <a:t>6/5/2025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4E78AA5A-A36B-48A7-A718-3B6C24406FA0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18376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80" r:id="rId1"/>
    <p:sldLayoutId id="2147484381" r:id="rId2"/>
    <p:sldLayoutId id="2147484382" r:id="rId3"/>
    <p:sldLayoutId id="2147484383" r:id="rId4"/>
    <p:sldLayoutId id="2147484384" r:id="rId5"/>
    <p:sldLayoutId id="2147484385" r:id="rId6"/>
    <p:sldLayoutId id="2147484386" r:id="rId7"/>
    <p:sldLayoutId id="2147484387" r:id="rId8"/>
    <p:sldLayoutId id="2147484388" r:id="rId9"/>
    <p:sldLayoutId id="2147484389" r:id="rId10"/>
    <p:sldLayoutId id="2147484390" r:id="rId11"/>
    <p:sldLayoutId id="2147484391" r:id="rId12"/>
    <p:sldLayoutId id="2147484392" r:id="rId13"/>
    <p:sldLayoutId id="2147484393" r:id="rId14"/>
    <p:sldLayoutId id="2147484394" r:id="rId15"/>
    <p:sldLayoutId id="2147484395" r:id="rId16"/>
    <p:sldLayoutId id="2147484396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.gif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10" Type="http://schemas.openxmlformats.org/officeDocument/2006/relationships/image" Target="../media/image3.pn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Subtitle 2"/>
          <p:cNvSpPr>
            <a:spLocks noGrp="1"/>
          </p:cNvSpPr>
          <p:nvPr>
            <p:ph type="subTitle" idx="4294967295"/>
          </p:nvPr>
        </p:nvSpPr>
        <p:spPr>
          <a:xfrm>
            <a:off x="251048" y="1769502"/>
            <a:ext cx="6553200" cy="1800225"/>
          </a:xfrm>
        </p:spPr>
        <p:txBody>
          <a:bodyPr lIns="0" rIns="18288">
            <a:normAutofit fontScale="70000" lnSpcReduction="20000"/>
          </a:bodyPr>
          <a:lstStyle/>
          <a:p>
            <a:pPr marL="0" indent="0" algn="ctr" eaLnBrk="1" hangingPunct="1">
              <a:buFontTx/>
              <a:buNone/>
              <a:defRPr/>
            </a:pPr>
            <a:r>
              <a:rPr lang="en-GB" sz="36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BUTTSBURY PRIMARY SCHOOL – JUNIOR SITE</a:t>
            </a:r>
          </a:p>
          <a:p>
            <a:pPr marL="0" indent="0" algn="ctr" eaLnBrk="1" hangingPunct="1">
              <a:buFontTx/>
              <a:buNone/>
              <a:defRPr/>
            </a:pPr>
            <a:endParaRPr lang="en-GB" sz="36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0" indent="0" algn="ctr" eaLnBrk="1" hangingPunct="1">
              <a:buFontTx/>
              <a:buNone/>
              <a:defRPr/>
            </a:pPr>
            <a:r>
              <a:rPr lang="en-GB" sz="36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We can’t wait to welcome your children and you to Year 3!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4" y="115838"/>
            <a:ext cx="1312987" cy="1315045"/>
          </a:xfrm>
          <a:prstGeom prst="rect">
            <a:avLst/>
          </a:prstGeom>
        </p:spPr>
      </p:pic>
      <p:sp>
        <p:nvSpPr>
          <p:cNvPr id="2" name="Oval 1"/>
          <p:cNvSpPr/>
          <p:nvPr/>
        </p:nvSpPr>
        <p:spPr>
          <a:xfrm>
            <a:off x="8752691" y="1906562"/>
            <a:ext cx="288032" cy="266327"/>
          </a:xfrm>
          <a:prstGeom prst="ellipse">
            <a:avLst/>
          </a:prstGeom>
          <a:solidFill>
            <a:srgbClr val="F15DD5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Funding Agreement and Accounts – Buttsbury Junior Schoo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903" y="3598125"/>
            <a:ext cx="5436096" cy="142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CC9C2695-8223-4968-82F8-12DF165692A3}"/>
              </a:ext>
            </a:extLst>
          </p:cNvPr>
          <p:cNvGrpSpPr/>
          <p:nvPr/>
        </p:nvGrpSpPr>
        <p:grpSpPr>
          <a:xfrm>
            <a:off x="6854646" y="2999514"/>
            <a:ext cx="2020451" cy="2023901"/>
            <a:chOff x="6732240" y="2996952"/>
            <a:chExt cx="2020451" cy="2023901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2FCD89C9-7198-4A7A-ADAF-5B0FB08F770A}"/>
                </a:ext>
              </a:extLst>
            </p:cNvPr>
            <p:cNvSpPr/>
            <p:nvPr/>
          </p:nvSpPr>
          <p:spPr>
            <a:xfrm>
              <a:off x="6732240" y="2996952"/>
              <a:ext cx="2020451" cy="202390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Picture 6">
              <a:extLst>
                <a:ext uri="{FF2B5EF4-FFF2-40B4-BE49-F238E27FC236}">
                  <a16:creationId xmlns:a16="http://schemas.microsoft.com/office/drawing/2014/main" id="{B108075A-207E-4439-A9E8-97D7CC9A2E0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3068960"/>
              <a:ext cx="1848171" cy="1848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02EF326E-3B82-4A58-AABF-65039BFCF2B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59776" y="10500"/>
            <a:ext cx="4572000" cy="135776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B0BE716-419F-42B9-A440-542598E3AE5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95936" y="5306462"/>
            <a:ext cx="5160288" cy="155238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 idx="4294967295"/>
          </p:nvPr>
        </p:nvSpPr>
        <p:spPr>
          <a:xfrm>
            <a:off x="654590" y="379926"/>
            <a:ext cx="6870700" cy="1600200"/>
          </a:xfrm>
        </p:spPr>
        <p:txBody>
          <a:bodyPr lIns="0" rIns="0" bIns="0"/>
          <a:lstStyle/>
          <a:p>
            <a:pPr algn="ctr" eaLnBrk="1" hangingPunct="1"/>
            <a:r>
              <a:rPr lang="en-GB" altLang="en-US" u="sng" dirty="0">
                <a:solidFill>
                  <a:srgbClr val="00B0F0"/>
                </a:solidFill>
              </a:rPr>
              <a:t>Your Year 3 Team</a:t>
            </a:r>
            <a:br>
              <a:rPr lang="en-GB" altLang="en-US" u="sng" dirty="0">
                <a:solidFill>
                  <a:srgbClr val="00B0F0"/>
                </a:solidFill>
              </a:rPr>
            </a:br>
            <a:endParaRPr lang="en-GB" altLang="en-US" u="sng" dirty="0">
              <a:solidFill>
                <a:srgbClr val="00B0F0"/>
              </a:solidFill>
            </a:endParaRPr>
          </a:p>
        </p:txBody>
      </p:sp>
      <p:sp>
        <p:nvSpPr>
          <p:cNvPr id="7171" name="Content Placeholder 2"/>
          <p:cNvSpPr>
            <a:spLocks noGrp="1"/>
          </p:cNvSpPr>
          <p:nvPr>
            <p:ph idx="4294967295"/>
          </p:nvPr>
        </p:nvSpPr>
        <p:spPr>
          <a:xfrm>
            <a:off x="395536" y="1534630"/>
            <a:ext cx="8522179" cy="4414650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2800" b="1" dirty="0">
                <a:solidFill>
                  <a:schemeClr val="bg1"/>
                </a:solidFill>
              </a:rPr>
              <a:t>Miss L. Pretty/Mrs S. Barnes – Year Group Leader</a:t>
            </a:r>
            <a:r>
              <a:rPr lang="en-GB" altLang="en-US" sz="2800" dirty="0">
                <a:solidFill>
                  <a:schemeClr val="bg1"/>
                </a:solidFill>
              </a:rPr>
              <a:t> </a:t>
            </a:r>
            <a:r>
              <a:rPr lang="en-GB" altLang="en-US" sz="2800" b="1" dirty="0">
                <a:solidFill>
                  <a:schemeClr val="bg1"/>
                </a:solidFill>
              </a:rPr>
              <a:t>(3P) </a:t>
            </a:r>
            <a:r>
              <a:rPr lang="en-GB" altLang="en-US" sz="2800" b="1" i="1" dirty="0">
                <a:solidFill>
                  <a:schemeClr val="bg1"/>
                </a:solidFill>
              </a:rPr>
              <a:t>- Oak</a:t>
            </a:r>
          </a:p>
          <a:p>
            <a:pPr eaLnBrk="1" hangingPunct="1"/>
            <a:r>
              <a:rPr lang="en-GB" altLang="en-US" sz="2800" b="1" dirty="0">
                <a:solidFill>
                  <a:schemeClr val="bg1"/>
                </a:solidFill>
              </a:rPr>
              <a:t>Miss A. Watson (3W) – Acting Assistant Year Group Leader </a:t>
            </a:r>
            <a:r>
              <a:rPr lang="en-GB" altLang="en-US" sz="2800" b="1" i="1" dirty="0">
                <a:solidFill>
                  <a:schemeClr val="bg1"/>
                </a:solidFill>
              </a:rPr>
              <a:t>- Birch</a:t>
            </a:r>
          </a:p>
          <a:p>
            <a:pPr eaLnBrk="1" hangingPunct="1"/>
            <a:r>
              <a:rPr lang="en-GB" altLang="en-US" sz="2800" b="1" dirty="0">
                <a:solidFill>
                  <a:schemeClr val="bg1"/>
                </a:solidFill>
              </a:rPr>
              <a:t>Miss K. McCarty (3M) </a:t>
            </a:r>
            <a:r>
              <a:rPr lang="en-GB" altLang="en-US" sz="2800" b="1" i="1" dirty="0">
                <a:solidFill>
                  <a:schemeClr val="bg1"/>
                </a:solidFill>
              </a:rPr>
              <a:t>- Willow</a:t>
            </a:r>
            <a:endParaRPr lang="en-GB" altLang="en-US" sz="2800" i="1" dirty="0">
              <a:solidFill>
                <a:schemeClr val="bg1"/>
              </a:solidFill>
            </a:endParaRPr>
          </a:p>
          <a:p>
            <a:pPr eaLnBrk="1" hangingPunct="1"/>
            <a:r>
              <a:rPr lang="en-GB" altLang="en-US" sz="2800" b="1" dirty="0">
                <a:solidFill>
                  <a:schemeClr val="bg1"/>
                </a:solidFill>
              </a:rPr>
              <a:t>Mrs M. Barker (3BW): Monday - Wednesday</a:t>
            </a:r>
          </a:p>
          <a:p>
            <a:pPr marL="0" indent="0" eaLnBrk="1" hangingPunct="1">
              <a:buNone/>
            </a:pPr>
            <a:r>
              <a:rPr lang="en-GB" altLang="en-US" sz="2800" b="1" dirty="0">
                <a:solidFill>
                  <a:schemeClr val="bg1"/>
                </a:solidFill>
              </a:rPr>
              <a:t>   Mrs H. Wilson (3BW): Thursday – Friday </a:t>
            </a:r>
          </a:p>
          <a:p>
            <a:pPr eaLnBrk="1" hangingPunct="1">
              <a:buFontTx/>
              <a:buNone/>
            </a:pPr>
            <a:r>
              <a:rPr lang="en-GB" altLang="en-US" sz="2800" b="1" i="1" dirty="0">
                <a:solidFill>
                  <a:schemeClr val="bg1"/>
                </a:solidFill>
              </a:rPr>
              <a:t>- Elm</a:t>
            </a:r>
          </a:p>
          <a:p>
            <a:pPr eaLnBrk="1" hangingPunct="1"/>
            <a:endParaRPr lang="en-GB" altLang="en-US" dirty="0">
              <a:solidFill>
                <a:schemeClr val="bg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4" y="115838"/>
            <a:ext cx="1312987" cy="1315045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690E15F5-B8B2-445F-B34E-B2AE43AA15E6}"/>
              </a:ext>
            </a:extLst>
          </p:cNvPr>
          <p:cNvGrpSpPr/>
          <p:nvPr/>
        </p:nvGrpSpPr>
        <p:grpSpPr>
          <a:xfrm>
            <a:off x="7525290" y="5323370"/>
            <a:ext cx="1480030" cy="1393865"/>
            <a:chOff x="6732240" y="2996952"/>
            <a:chExt cx="2020451" cy="2023901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0CEDE2A4-DCAA-47AF-BBEA-C1EEA0F80B99}"/>
                </a:ext>
              </a:extLst>
            </p:cNvPr>
            <p:cNvSpPr/>
            <p:nvPr/>
          </p:nvSpPr>
          <p:spPr>
            <a:xfrm>
              <a:off x="6732240" y="2996952"/>
              <a:ext cx="2020451" cy="202390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Picture 6">
              <a:extLst>
                <a:ext uri="{FF2B5EF4-FFF2-40B4-BE49-F238E27FC236}">
                  <a16:creationId xmlns:a16="http://schemas.microsoft.com/office/drawing/2014/main" id="{B2054F67-E343-4492-85DA-320AB0823B8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3068960"/>
              <a:ext cx="1848171" cy="1848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Oval 9">
            <a:extLst>
              <a:ext uri="{FF2B5EF4-FFF2-40B4-BE49-F238E27FC236}">
                <a16:creationId xmlns:a16="http://schemas.microsoft.com/office/drawing/2014/main" id="{6C36BC97-FAB0-44C6-9A5B-DCFA0563923B}"/>
              </a:ext>
            </a:extLst>
          </p:cNvPr>
          <p:cNvSpPr/>
          <p:nvPr/>
        </p:nvSpPr>
        <p:spPr>
          <a:xfrm>
            <a:off x="8643837" y="246762"/>
            <a:ext cx="288032" cy="266327"/>
          </a:xfrm>
          <a:prstGeom prst="ellipse">
            <a:avLst/>
          </a:prstGeom>
          <a:solidFill>
            <a:srgbClr val="F15DD5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426035" y="548680"/>
            <a:ext cx="6347713" cy="1320800"/>
          </a:xfrm>
        </p:spPr>
        <p:txBody>
          <a:bodyPr/>
          <a:lstStyle/>
          <a:p>
            <a:pPr algn="ctr"/>
            <a:r>
              <a:rPr lang="en-GB" altLang="en-US" u="sng" dirty="0">
                <a:solidFill>
                  <a:srgbClr val="00B0F0"/>
                </a:solidFill>
              </a:rPr>
              <a:t>National Curriculum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395536" y="1700808"/>
            <a:ext cx="6408712" cy="4121150"/>
          </a:xfrm>
        </p:spPr>
        <p:txBody>
          <a:bodyPr>
            <a:normAutofit lnSpcReduction="10000"/>
          </a:bodyPr>
          <a:lstStyle/>
          <a:p>
            <a:r>
              <a:rPr lang="en-GB" altLang="en-US" sz="2800" dirty="0">
                <a:solidFill>
                  <a:schemeClr val="bg1"/>
                </a:solidFill>
              </a:rPr>
              <a:t>More information coverage at the Year 3 Curriculum Share evening on Monday 8</a:t>
            </a:r>
            <a:r>
              <a:rPr lang="en-GB" altLang="en-US" sz="2800" baseline="30000" dirty="0">
                <a:solidFill>
                  <a:schemeClr val="bg1"/>
                </a:solidFill>
              </a:rPr>
              <a:t>th</a:t>
            </a:r>
            <a:r>
              <a:rPr lang="en-GB" altLang="en-US" sz="2800" dirty="0">
                <a:solidFill>
                  <a:schemeClr val="bg1"/>
                </a:solidFill>
              </a:rPr>
              <a:t> September 2025</a:t>
            </a:r>
          </a:p>
          <a:p>
            <a:pPr marL="0" indent="0">
              <a:buNone/>
            </a:pPr>
            <a:endParaRPr lang="en-GB" altLang="en-US" sz="2800" dirty="0">
              <a:solidFill>
                <a:schemeClr val="bg1"/>
              </a:solidFill>
            </a:endParaRPr>
          </a:p>
          <a:p>
            <a:r>
              <a:rPr lang="en-GB" altLang="en-US" sz="2800" dirty="0">
                <a:solidFill>
                  <a:schemeClr val="bg1"/>
                </a:solidFill>
              </a:rPr>
              <a:t>Sets for Maths </a:t>
            </a:r>
          </a:p>
          <a:p>
            <a:pPr lvl="1"/>
            <a:r>
              <a:rPr lang="en-GB" altLang="en-US" sz="2400" dirty="0">
                <a:solidFill>
                  <a:schemeClr val="bg1"/>
                </a:solidFill>
              </a:rPr>
              <a:t>Baseline assessment – 2</a:t>
            </a:r>
            <a:r>
              <a:rPr lang="en-GB" altLang="en-US" sz="2400" baseline="30000" dirty="0">
                <a:solidFill>
                  <a:schemeClr val="bg1"/>
                </a:solidFill>
              </a:rPr>
              <a:t>nd</a:t>
            </a:r>
            <a:r>
              <a:rPr lang="en-GB" altLang="en-US" sz="2400" dirty="0">
                <a:solidFill>
                  <a:schemeClr val="bg1"/>
                </a:solidFill>
              </a:rPr>
              <a:t> week back</a:t>
            </a:r>
          </a:p>
          <a:p>
            <a:pPr lvl="1"/>
            <a:r>
              <a:rPr lang="en-GB" altLang="en-US" sz="2400" dirty="0">
                <a:solidFill>
                  <a:schemeClr val="bg1"/>
                </a:solidFill>
              </a:rPr>
              <a:t>Fluid sets</a:t>
            </a:r>
          </a:p>
          <a:p>
            <a:pPr lvl="1"/>
            <a:r>
              <a:rPr lang="en-GB" altLang="en-US" sz="2400" dirty="0">
                <a:solidFill>
                  <a:schemeClr val="bg1"/>
                </a:solidFill>
              </a:rPr>
              <a:t>Maths sets will start at the start of Week 3!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4" y="115838"/>
            <a:ext cx="1312987" cy="1315045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8752691" y="134805"/>
            <a:ext cx="288032" cy="266327"/>
          </a:xfrm>
          <a:prstGeom prst="ellipse">
            <a:avLst/>
          </a:prstGeom>
          <a:solidFill>
            <a:srgbClr val="F15DD5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9D5A4071-8AE0-4D37-ADC8-8E4E17ADC2D4}"/>
              </a:ext>
            </a:extLst>
          </p:cNvPr>
          <p:cNvGrpSpPr/>
          <p:nvPr/>
        </p:nvGrpSpPr>
        <p:grpSpPr>
          <a:xfrm>
            <a:off x="6984869" y="4693334"/>
            <a:ext cx="2020451" cy="2023901"/>
            <a:chOff x="6732240" y="2996952"/>
            <a:chExt cx="2020451" cy="2023901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F8D351D2-FE06-4A3C-A4DC-7F02399BAF90}"/>
                </a:ext>
              </a:extLst>
            </p:cNvPr>
            <p:cNvSpPr/>
            <p:nvPr/>
          </p:nvSpPr>
          <p:spPr>
            <a:xfrm>
              <a:off x="6732240" y="2996952"/>
              <a:ext cx="2020451" cy="202390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Picture 6">
              <a:extLst>
                <a:ext uri="{FF2B5EF4-FFF2-40B4-BE49-F238E27FC236}">
                  <a16:creationId xmlns:a16="http://schemas.microsoft.com/office/drawing/2014/main" id="{E3EB8880-916C-4F45-8B75-D275E9DF2D5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3068960"/>
              <a:ext cx="1848171" cy="1848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 idx="4294967295"/>
          </p:nvPr>
        </p:nvSpPr>
        <p:spPr>
          <a:xfrm>
            <a:off x="266760" y="476672"/>
            <a:ext cx="6870700" cy="828675"/>
          </a:xfrm>
        </p:spPr>
        <p:txBody>
          <a:bodyPr lIns="0" rIns="0" bIns="0"/>
          <a:lstStyle/>
          <a:p>
            <a:pPr algn="ctr" eaLnBrk="1" hangingPunct="1"/>
            <a:r>
              <a:rPr lang="en-GB" altLang="en-US" u="sng" dirty="0">
                <a:solidFill>
                  <a:srgbClr val="00B0F0"/>
                </a:solidFill>
              </a:rPr>
              <a:t>Year 2 to 3 Bridging</a:t>
            </a:r>
          </a:p>
        </p:txBody>
      </p:sp>
      <p:sp>
        <p:nvSpPr>
          <p:cNvPr id="9219" name="Content Placeholder 2"/>
          <p:cNvSpPr>
            <a:spLocks noGrp="1"/>
          </p:cNvSpPr>
          <p:nvPr>
            <p:ph idx="4294967295"/>
          </p:nvPr>
        </p:nvSpPr>
        <p:spPr>
          <a:xfrm>
            <a:off x="247293" y="1631988"/>
            <a:ext cx="4274955" cy="4467814"/>
          </a:xfrm>
        </p:spPr>
        <p:txBody>
          <a:bodyPr>
            <a:normAutofit fontScale="77500" lnSpcReduction="20000"/>
          </a:bodyPr>
          <a:lstStyle/>
          <a:p>
            <a:pPr eaLnBrk="1" hangingPunct="1"/>
            <a:r>
              <a:rPr lang="en-GB" altLang="en-US" sz="2800" dirty="0">
                <a:solidFill>
                  <a:schemeClr val="bg1"/>
                </a:solidFill>
              </a:rPr>
              <a:t>New Year 3 teachers will visit the infant school (9</a:t>
            </a:r>
            <a:r>
              <a:rPr lang="en-GB" altLang="en-US" sz="2800" baseline="30000" dirty="0">
                <a:solidFill>
                  <a:schemeClr val="bg1"/>
                </a:solidFill>
              </a:rPr>
              <a:t>th</a:t>
            </a:r>
            <a:r>
              <a:rPr lang="en-GB" altLang="en-US" sz="2800" dirty="0">
                <a:solidFill>
                  <a:schemeClr val="bg1"/>
                </a:solidFill>
              </a:rPr>
              <a:t> and 10</a:t>
            </a:r>
            <a:r>
              <a:rPr lang="en-GB" altLang="en-US" sz="2800" baseline="30000" dirty="0">
                <a:solidFill>
                  <a:schemeClr val="bg1"/>
                </a:solidFill>
              </a:rPr>
              <a:t>th</a:t>
            </a:r>
            <a:r>
              <a:rPr lang="en-GB" altLang="en-US" sz="2800" dirty="0">
                <a:solidFill>
                  <a:schemeClr val="bg1"/>
                </a:solidFill>
              </a:rPr>
              <a:t> June)</a:t>
            </a:r>
          </a:p>
          <a:p>
            <a:pPr eaLnBrk="1" hangingPunct="1"/>
            <a:r>
              <a:rPr lang="en-GB" altLang="en-US" sz="2800" dirty="0">
                <a:solidFill>
                  <a:schemeClr val="bg1"/>
                </a:solidFill>
              </a:rPr>
              <a:t>Children will come over to meet their teacher and have a tour around the school (Thursday 26</a:t>
            </a:r>
            <a:r>
              <a:rPr lang="en-GB" altLang="en-US" sz="2800" baseline="30000" dirty="0">
                <a:solidFill>
                  <a:schemeClr val="bg1"/>
                </a:solidFill>
              </a:rPr>
              <a:t>th</a:t>
            </a:r>
            <a:r>
              <a:rPr lang="en-GB" altLang="en-US" sz="2800" dirty="0">
                <a:solidFill>
                  <a:schemeClr val="bg1"/>
                </a:solidFill>
              </a:rPr>
              <a:t> June)</a:t>
            </a:r>
          </a:p>
          <a:p>
            <a:pPr eaLnBrk="1" hangingPunct="1"/>
            <a:r>
              <a:rPr lang="en-GB" altLang="en-US" sz="2800" dirty="0">
                <a:solidFill>
                  <a:schemeClr val="bg1"/>
                </a:solidFill>
              </a:rPr>
              <a:t>Holiday activity will be set before the end of term.</a:t>
            </a:r>
          </a:p>
          <a:p>
            <a:pPr eaLnBrk="1" hangingPunct="1"/>
            <a:r>
              <a:rPr lang="en-GB" altLang="en-US" sz="2800" dirty="0">
                <a:solidFill>
                  <a:schemeClr val="bg1"/>
                </a:solidFill>
              </a:rPr>
              <a:t>Children write back to the Infants in Autumn.</a:t>
            </a:r>
          </a:p>
          <a:p>
            <a:pPr eaLnBrk="1" hangingPunct="1"/>
            <a:r>
              <a:rPr lang="en-GB" altLang="en-US" sz="2800" dirty="0">
                <a:solidFill>
                  <a:schemeClr val="bg1"/>
                </a:solidFill>
              </a:rPr>
              <a:t>Year 2 teachers spend a morning at the Juniors in the Autumn Term.</a:t>
            </a:r>
          </a:p>
          <a:p>
            <a:pPr eaLnBrk="1" hangingPunct="1">
              <a:buFontTx/>
              <a:buNone/>
            </a:pPr>
            <a:endParaRPr lang="en-GB" altLang="en-US" sz="2800" dirty="0">
              <a:solidFill>
                <a:schemeClr val="bg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4" y="115838"/>
            <a:ext cx="1312987" cy="1315045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8752691" y="134805"/>
            <a:ext cx="288032" cy="266327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4F5976-694C-4F1D-8253-4E57918A74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1494" y="4746685"/>
            <a:ext cx="2304502" cy="172837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6E413B4-F3F3-4E90-91F4-71953164AB7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6542" y="3232793"/>
            <a:ext cx="2018523" cy="151389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045504D-BF66-4DD5-85D3-0D4A2EA075D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97" r="24320"/>
          <a:stretch/>
        </p:blipFill>
        <p:spPr>
          <a:xfrm>
            <a:off x="4767479" y="2290564"/>
            <a:ext cx="1949182" cy="173739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6B9644D-6581-4A29-8E00-519375465C6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0253" y="688672"/>
            <a:ext cx="2018522" cy="151389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F59DBF8A-CBD1-4797-846C-AA6A6D50F9ED}"/>
              </a:ext>
            </a:extLst>
          </p:cNvPr>
          <p:cNvGrpSpPr/>
          <p:nvPr/>
        </p:nvGrpSpPr>
        <p:grpSpPr>
          <a:xfrm>
            <a:off x="7380312" y="5034225"/>
            <a:ext cx="1625008" cy="1683010"/>
            <a:chOff x="6732240" y="2996952"/>
            <a:chExt cx="2020451" cy="2023901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896419D3-B76C-44BC-88BD-1D829795345F}"/>
                </a:ext>
              </a:extLst>
            </p:cNvPr>
            <p:cNvSpPr/>
            <p:nvPr/>
          </p:nvSpPr>
          <p:spPr>
            <a:xfrm>
              <a:off x="6732240" y="2996952"/>
              <a:ext cx="2020451" cy="202390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4" name="Picture 6">
              <a:extLst>
                <a:ext uri="{FF2B5EF4-FFF2-40B4-BE49-F238E27FC236}">
                  <a16:creationId xmlns:a16="http://schemas.microsoft.com/office/drawing/2014/main" id="{1AD7E7C0-6325-4852-855C-F67652B74BC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3068960"/>
              <a:ext cx="1848171" cy="1848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 idx="4294967295"/>
          </p:nvPr>
        </p:nvSpPr>
        <p:spPr>
          <a:xfrm>
            <a:off x="653869" y="495948"/>
            <a:ext cx="6870700" cy="1600201"/>
          </a:xfrm>
        </p:spPr>
        <p:txBody>
          <a:bodyPr lIns="0" rIns="0" bIns="0"/>
          <a:lstStyle/>
          <a:p>
            <a:pPr algn="ctr" eaLnBrk="1" hangingPunct="1"/>
            <a:r>
              <a:rPr lang="en-GB" altLang="en-US" u="sng" dirty="0">
                <a:solidFill>
                  <a:srgbClr val="00B0F0"/>
                </a:solidFill>
              </a:rPr>
              <a:t>Your Child’s First Day</a:t>
            </a:r>
          </a:p>
        </p:txBody>
      </p:sp>
      <p:sp>
        <p:nvSpPr>
          <p:cNvPr id="12291" name="Content Placeholder 2"/>
          <p:cNvSpPr>
            <a:spLocks noGrp="1"/>
          </p:cNvSpPr>
          <p:nvPr>
            <p:ph idx="4294967295"/>
          </p:nvPr>
        </p:nvSpPr>
        <p:spPr>
          <a:xfrm>
            <a:off x="344171" y="2102416"/>
            <a:ext cx="7207304" cy="3657600"/>
          </a:xfrm>
        </p:spPr>
        <p:txBody>
          <a:bodyPr>
            <a:normAutofit fontScale="70000" lnSpcReduction="20000"/>
          </a:bodyPr>
          <a:lstStyle/>
          <a:p>
            <a:pPr eaLnBrk="1" hangingPunct="1"/>
            <a:r>
              <a:rPr lang="en-GB" altLang="en-US" sz="2400" dirty="0">
                <a:solidFill>
                  <a:schemeClr val="bg1"/>
                </a:solidFill>
              </a:rPr>
              <a:t>Tuesday 2</a:t>
            </a:r>
            <a:r>
              <a:rPr lang="en-GB" altLang="en-US" sz="2400" baseline="30000" dirty="0">
                <a:solidFill>
                  <a:schemeClr val="bg1"/>
                </a:solidFill>
              </a:rPr>
              <a:t>nd</a:t>
            </a:r>
            <a:r>
              <a:rPr lang="en-GB" altLang="en-US" sz="2400" dirty="0">
                <a:solidFill>
                  <a:schemeClr val="bg1"/>
                </a:solidFill>
              </a:rPr>
              <a:t> September 2025.</a:t>
            </a:r>
          </a:p>
          <a:p>
            <a:pPr eaLnBrk="1" hangingPunct="1"/>
            <a:r>
              <a:rPr lang="en-GB" altLang="en-US" sz="2400" dirty="0">
                <a:solidFill>
                  <a:schemeClr val="bg1"/>
                </a:solidFill>
              </a:rPr>
              <a:t>Please arrive for 9.00am – first day only.</a:t>
            </a:r>
          </a:p>
          <a:p>
            <a:pPr eaLnBrk="1" hangingPunct="1"/>
            <a:r>
              <a:rPr lang="en-GB" altLang="en-US" sz="2400" dirty="0">
                <a:solidFill>
                  <a:schemeClr val="bg1"/>
                </a:solidFill>
              </a:rPr>
              <a:t>Children to line up in their classes in the playground.</a:t>
            </a:r>
          </a:p>
          <a:p>
            <a:pPr eaLnBrk="1" hangingPunct="1"/>
            <a:r>
              <a:rPr lang="en-GB" altLang="en-US" sz="2400" dirty="0">
                <a:solidFill>
                  <a:schemeClr val="bg1"/>
                </a:solidFill>
              </a:rPr>
              <a:t>Teachers will be there to greet the children.</a:t>
            </a:r>
          </a:p>
          <a:p>
            <a:pPr eaLnBrk="1" hangingPunct="1"/>
            <a:r>
              <a:rPr lang="en-GB" altLang="en-US" sz="2400" dirty="0">
                <a:solidFill>
                  <a:schemeClr val="bg1"/>
                </a:solidFill>
              </a:rPr>
              <a:t>Parents please stand at the side or back of the playground.</a:t>
            </a:r>
          </a:p>
          <a:p>
            <a:pPr eaLnBrk="1" hangingPunct="1"/>
            <a:r>
              <a:rPr lang="en-GB" altLang="en-US" sz="2400" dirty="0">
                <a:solidFill>
                  <a:schemeClr val="bg1"/>
                </a:solidFill>
              </a:rPr>
              <a:t>For the first two weeks you will be able to pick your child up after school from the top playground.</a:t>
            </a:r>
          </a:p>
          <a:p>
            <a:pPr eaLnBrk="1" hangingPunct="1"/>
            <a:r>
              <a:rPr lang="en-GB" altLang="en-US" sz="2400" dirty="0">
                <a:solidFill>
                  <a:schemeClr val="bg1"/>
                </a:solidFill>
              </a:rPr>
              <a:t>Please ensure your child knows where to meet you at 3.20pm.</a:t>
            </a:r>
          </a:p>
          <a:p>
            <a:pPr eaLnBrk="1" hangingPunct="1"/>
            <a:r>
              <a:rPr lang="en-GB" altLang="en-US" sz="2400" dirty="0">
                <a:solidFill>
                  <a:schemeClr val="bg1"/>
                </a:solidFill>
              </a:rPr>
              <a:t>After the first day, the children will be allowed into their classroom between 8.30am and 8.40am. Parents please wait at the gates.</a:t>
            </a:r>
          </a:p>
          <a:p>
            <a:pPr eaLnBrk="1" hangingPunct="1"/>
            <a:endParaRPr lang="en-GB" altLang="en-US" sz="2400" dirty="0">
              <a:solidFill>
                <a:schemeClr val="bg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4" y="115838"/>
            <a:ext cx="1312987" cy="1315045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64311AD2-40D5-452B-93AB-E9E7787F4983}"/>
              </a:ext>
            </a:extLst>
          </p:cNvPr>
          <p:cNvGrpSpPr/>
          <p:nvPr/>
        </p:nvGrpSpPr>
        <p:grpSpPr>
          <a:xfrm>
            <a:off x="7164288" y="5013176"/>
            <a:ext cx="1841032" cy="1704059"/>
            <a:chOff x="6732240" y="2996952"/>
            <a:chExt cx="2020451" cy="2023901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98EADE5-9C9A-46D5-8D4A-290DB33E52A5}"/>
                </a:ext>
              </a:extLst>
            </p:cNvPr>
            <p:cNvSpPr/>
            <p:nvPr/>
          </p:nvSpPr>
          <p:spPr>
            <a:xfrm>
              <a:off x="6732240" y="2996952"/>
              <a:ext cx="2020451" cy="202390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Picture 6">
              <a:extLst>
                <a:ext uri="{FF2B5EF4-FFF2-40B4-BE49-F238E27FC236}">
                  <a16:creationId xmlns:a16="http://schemas.microsoft.com/office/drawing/2014/main" id="{B583A96F-D5F0-470D-B01D-50F283B6067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3068960"/>
              <a:ext cx="1848171" cy="1848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Oval 9">
            <a:extLst>
              <a:ext uri="{FF2B5EF4-FFF2-40B4-BE49-F238E27FC236}">
                <a16:creationId xmlns:a16="http://schemas.microsoft.com/office/drawing/2014/main" id="{D7C03C6A-91A1-48F4-A2CC-F282CBA0CA52}"/>
              </a:ext>
            </a:extLst>
          </p:cNvPr>
          <p:cNvSpPr/>
          <p:nvPr/>
        </p:nvSpPr>
        <p:spPr>
          <a:xfrm>
            <a:off x="8717288" y="229621"/>
            <a:ext cx="288032" cy="266327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-756592" y="692696"/>
            <a:ext cx="6870700" cy="842963"/>
          </a:xfrm>
        </p:spPr>
        <p:txBody>
          <a:bodyPr/>
          <a:lstStyle/>
          <a:p>
            <a:pPr algn="ctr"/>
            <a:r>
              <a:rPr lang="en-GB" altLang="en-US" u="sng" dirty="0">
                <a:solidFill>
                  <a:srgbClr val="00B0F0"/>
                </a:solidFill>
              </a:rPr>
              <a:t>Uniform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>
          <a:xfrm>
            <a:off x="155723" y="1772816"/>
            <a:ext cx="3562388" cy="4481852"/>
          </a:xfrm>
        </p:spPr>
        <p:txBody>
          <a:bodyPr>
            <a:normAutofit fontScale="77500" lnSpcReduction="20000"/>
          </a:bodyPr>
          <a:lstStyle/>
          <a:p>
            <a:pPr eaLnBrk="1" hangingPunct="1">
              <a:defRPr/>
            </a:pPr>
            <a:r>
              <a:rPr lang="en-GB" altLang="en-US" sz="2600" dirty="0">
                <a:solidFill>
                  <a:schemeClr val="bg1"/>
                </a:solidFill>
              </a:rPr>
              <a:t>Collared blue shirt </a:t>
            </a:r>
          </a:p>
          <a:p>
            <a:pPr marL="0" indent="0" eaLnBrk="1" hangingPunct="1">
              <a:buFontTx/>
              <a:buNone/>
              <a:defRPr/>
            </a:pPr>
            <a:r>
              <a:rPr lang="en-GB" altLang="en-US" sz="2600" dirty="0">
                <a:solidFill>
                  <a:schemeClr val="bg1"/>
                </a:solidFill>
              </a:rPr>
              <a:t>      (no polo tops)</a:t>
            </a:r>
          </a:p>
          <a:p>
            <a:pPr eaLnBrk="1" hangingPunct="1">
              <a:defRPr/>
            </a:pPr>
            <a:r>
              <a:rPr lang="en-GB" altLang="en-US" sz="2600" dirty="0">
                <a:solidFill>
                  <a:schemeClr val="bg1"/>
                </a:solidFill>
              </a:rPr>
              <a:t>Grey trousers, shorts or skirts</a:t>
            </a:r>
          </a:p>
          <a:p>
            <a:pPr eaLnBrk="1" hangingPunct="1">
              <a:defRPr/>
            </a:pPr>
            <a:r>
              <a:rPr lang="en-GB" altLang="en-US" sz="2600" dirty="0">
                <a:solidFill>
                  <a:schemeClr val="bg1"/>
                </a:solidFill>
              </a:rPr>
              <a:t>Black shoes (no trainers unless there is a medical reason) </a:t>
            </a:r>
          </a:p>
          <a:p>
            <a:pPr eaLnBrk="1" hangingPunct="1">
              <a:defRPr/>
            </a:pPr>
            <a:r>
              <a:rPr lang="en-GB" altLang="en-US" sz="2600" dirty="0">
                <a:solidFill>
                  <a:schemeClr val="bg1"/>
                </a:solidFill>
              </a:rPr>
              <a:t>No bracelets/loom bands </a:t>
            </a:r>
          </a:p>
          <a:p>
            <a:pPr eaLnBrk="1" hangingPunct="1">
              <a:defRPr/>
            </a:pPr>
            <a:r>
              <a:rPr lang="en-GB" altLang="en-US" sz="2600" dirty="0">
                <a:solidFill>
                  <a:schemeClr val="bg1"/>
                </a:solidFill>
              </a:rPr>
              <a:t>No playsuits</a:t>
            </a:r>
          </a:p>
          <a:p>
            <a:pPr eaLnBrk="1" hangingPunct="1">
              <a:defRPr/>
            </a:pPr>
            <a:r>
              <a:rPr lang="en-GB" altLang="en-US" sz="2600" dirty="0">
                <a:solidFill>
                  <a:schemeClr val="bg1"/>
                </a:solidFill>
              </a:rPr>
              <a:t>No large or flowery hair accessories</a:t>
            </a:r>
          </a:p>
          <a:p>
            <a:pPr eaLnBrk="1" hangingPunct="1">
              <a:defRPr/>
            </a:pPr>
            <a:r>
              <a:rPr lang="en-GB" altLang="en-US" sz="2600" dirty="0">
                <a:solidFill>
                  <a:schemeClr val="bg1"/>
                </a:solidFill>
              </a:rPr>
              <a:t>No nail varnish</a:t>
            </a:r>
          </a:p>
          <a:p>
            <a:pPr eaLnBrk="1" hangingPunct="1">
              <a:defRPr/>
            </a:pPr>
            <a:r>
              <a:rPr lang="en-GB" altLang="en-US" sz="2600" dirty="0">
                <a:solidFill>
                  <a:schemeClr val="bg1"/>
                </a:solidFill>
              </a:rPr>
              <a:t>No number 1 hair cuts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4" y="115838"/>
            <a:ext cx="1312987" cy="1315045"/>
          </a:xfrm>
          <a:prstGeom prst="rect">
            <a:avLst/>
          </a:prstGeom>
        </p:spPr>
      </p:pic>
      <p:sp>
        <p:nvSpPr>
          <p:cNvPr id="8" name="Oval 7"/>
          <p:cNvSpPr/>
          <p:nvPr/>
        </p:nvSpPr>
        <p:spPr>
          <a:xfrm>
            <a:off x="8752691" y="134805"/>
            <a:ext cx="288032" cy="266327"/>
          </a:xfrm>
          <a:prstGeom prst="ellipse">
            <a:avLst/>
          </a:prstGeom>
          <a:solidFill>
            <a:srgbClr val="F15DD5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15374E-480A-417E-B534-953848F8474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7110" y="3223805"/>
            <a:ext cx="1524401" cy="331149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B5594D0-20F6-4DFA-9241-73A1C424E82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3011" y="3212976"/>
            <a:ext cx="1397652" cy="331149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4C08A70D-AE2B-45D3-9901-8F78775E0E40}"/>
              </a:ext>
            </a:extLst>
          </p:cNvPr>
          <p:cNvGrpSpPr/>
          <p:nvPr/>
        </p:nvGrpSpPr>
        <p:grpSpPr>
          <a:xfrm>
            <a:off x="7323100" y="178104"/>
            <a:ext cx="1397652" cy="1357555"/>
            <a:chOff x="6732240" y="2996952"/>
            <a:chExt cx="2020451" cy="2023901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B8B267F-DE85-4168-8B1E-BE7C7EEA5A69}"/>
                </a:ext>
              </a:extLst>
            </p:cNvPr>
            <p:cNvSpPr/>
            <p:nvPr/>
          </p:nvSpPr>
          <p:spPr>
            <a:xfrm>
              <a:off x="6732240" y="2996952"/>
              <a:ext cx="2020451" cy="202390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" name="Picture 6">
              <a:extLst>
                <a:ext uri="{FF2B5EF4-FFF2-40B4-BE49-F238E27FC236}">
                  <a16:creationId xmlns:a16="http://schemas.microsoft.com/office/drawing/2014/main" id="{E8149CB2-A6A3-474E-8696-14F493ED515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3068960"/>
              <a:ext cx="1848171" cy="1848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61EE72AE-3088-49F8-9A81-1DF4DB61CD7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7061" y="1475338"/>
            <a:ext cx="1330400" cy="322303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-1585180" y="1575611"/>
            <a:ext cx="6870700" cy="1116013"/>
          </a:xfrm>
        </p:spPr>
        <p:txBody>
          <a:bodyPr/>
          <a:lstStyle/>
          <a:p>
            <a:pPr algn="ctr"/>
            <a:r>
              <a:rPr lang="en-GB" altLang="en-US" u="sng" dirty="0">
                <a:solidFill>
                  <a:srgbClr val="00B0F0"/>
                </a:solidFill>
              </a:rPr>
              <a:t>P.E Kit</a:t>
            </a:r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>
          <a:xfrm>
            <a:off x="388675" y="2337576"/>
            <a:ext cx="3093927" cy="4115759"/>
          </a:xfrm>
        </p:spPr>
        <p:txBody>
          <a:bodyPr>
            <a:normAutofit fontScale="85000" lnSpcReduction="20000"/>
          </a:bodyPr>
          <a:lstStyle/>
          <a:p>
            <a:pPr eaLnBrk="1" hangingPunct="1"/>
            <a:r>
              <a:rPr lang="en-GB" altLang="en-US" sz="2800" dirty="0">
                <a:solidFill>
                  <a:schemeClr val="bg1"/>
                </a:solidFill>
              </a:rPr>
              <a:t>School P.E top </a:t>
            </a:r>
          </a:p>
          <a:p>
            <a:pPr eaLnBrk="1" hangingPunct="1"/>
            <a:r>
              <a:rPr lang="en-GB" altLang="en-US" sz="2800" dirty="0">
                <a:solidFill>
                  <a:schemeClr val="bg1"/>
                </a:solidFill>
              </a:rPr>
              <a:t>Change of socks </a:t>
            </a:r>
          </a:p>
          <a:p>
            <a:pPr eaLnBrk="1" hangingPunct="1"/>
            <a:r>
              <a:rPr lang="en-GB" altLang="en-US" sz="2800" dirty="0">
                <a:solidFill>
                  <a:schemeClr val="bg1"/>
                </a:solidFill>
              </a:rPr>
              <a:t>No earrings for PE - please get them pierced during the summer if you intend to next year. </a:t>
            </a:r>
          </a:p>
          <a:p>
            <a:pPr eaLnBrk="1" hangingPunct="1"/>
            <a:r>
              <a:rPr lang="en-GB" altLang="en-US" sz="2800" dirty="0">
                <a:solidFill>
                  <a:schemeClr val="bg1"/>
                </a:solidFill>
              </a:rPr>
              <a:t>Hair ties needed.</a:t>
            </a:r>
          </a:p>
          <a:p>
            <a:pPr eaLnBrk="1" hangingPunct="1"/>
            <a:r>
              <a:rPr lang="en-GB" altLang="en-US" sz="2800" dirty="0">
                <a:solidFill>
                  <a:schemeClr val="bg1"/>
                </a:solidFill>
              </a:rPr>
              <a:t>The children will be given a P.E bag this year.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4" y="115838"/>
            <a:ext cx="1312987" cy="131504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9879E3D-C446-43F7-8654-18EF12A19BA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1082" y="1005681"/>
            <a:ext cx="2152892" cy="522977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8437" name="Picture 4" descr="Image result for buttsbury junior school p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2640" y="512324"/>
            <a:ext cx="1692685" cy="210653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6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38" t="17874" r="37962" b="50868"/>
          <a:stretch>
            <a:fillRect/>
          </a:stretch>
        </p:blipFill>
        <p:spPr bwMode="auto">
          <a:xfrm>
            <a:off x="2771800" y="537763"/>
            <a:ext cx="931999" cy="96548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869906BD-72BF-4074-8ED2-0306DA7609D4}"/>
              </a:ext>
            </a:extLst>
          </p:cNvPr>
          <p:cNvGrpSpPr/>
          <p:nvPr/>
        </p:nvGrpSpPr>
        <p:grpSpPr>
          <a:xfrm>
            <a:off x="6984869" y="4693334"/>
            <a:ext cx="2020451" cy="2023901"/>
            <a:chOff x="6732240" y="2996952"/>
            <a:chExt cx="2020451" cy="2023901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AD0B5EB-F010-43A1-ABD0-B709D10FD824}"/>
                </a:ext>
              </a:extLst>
            </p:cNvPr>
            <p:cNvSpPr/>
            <p:nvPr/>
          </p:nvSpPr>
          <p:spPr>
            <a:xfrm>
              <a:off x="6732240" y="2996952"/>
              <a:ext cx="2020451" cy="202390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" name="Picture 6">
              <a:extLst>
                <a:ext uri="{FF2B5EF4-FFF2-40B4-BE49-F238E27FC236}">
                  <a16:creationId xmlns:a16="http://schemas.microsoft.com/office/drawing/2014/main" id="{2FE6FD6E-4C07-4D54-B4F5-B1A6CE04A08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3068960"/>
              <a:ext cx="1848171" cy="1848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" name="Oval 11">
            <a:extLst>
              <a:ext uri="{FF2B5EF4-FFF2-40B4-BE49-F238E27FC236}">
                <a16:creationId xmlns:a16="http://schemas.microsoft.com/office/drawing/2014/main" id="{1D4C8B3C-F909-46A3-862A-421E146B9B68}"/>
              </a:ext>
            </a:extLst>
          </p:cNvPr>
          <p:cNvSpPr/>
          <p:nvPr/>
        </p:nvSpPr>
        <p:spPr>
          <a:xfrm>
            <a:off x="8761032" y="142275"/>
            <a:ext cx="288032" cy="266327"/>
          </a:xfrm>
          <a:prstGeom prst="ellipse">
            <a:avLst/>
          </a:prstGeom>
          <a:solidFill>
            <a:srgbClr val="F15DD5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highlight>
                <a:srgbClr val="F15DD5"/>
              </a:highlight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 idx="4294967295"/>
          </p:nvPr>
        </p:nvSpPr>
        <p:spPr>
          <a:xfrm>
            <a:off x="668717" y="685862"/>
            <a:ext cx="6870700" cy="915988"/>
          </a:xfrm>
        </p:spPr>
        <p:txBody>
          <a:bodyPr lIns="0" rIns="0" bIns="0"/>
          <a:lstStyle/>
          <a:p>
            <a:pPr algn="ctr" eaLnBrk="1" hangingPunct="1"/>
            <a:r>
              <a:rPr lang="en-GB" altLang="en-US" u="sng" dirty="0">
                <a:solidFill>
                  <a:srgbClr val="00B0F0"/>
                </a:solidFill>
              </a:rPr>
              <a:t>Your Child’s Belongings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4294967295"/>
          </p:nvPr>
        </p:nvSpPr>
        <p:spPr>
          <a:xfrm>
            <a:off x="395536" y="1895877"/>
            <a:ext cx="6733182" cy="3657600"/>
          </a:xfrm>
        </p:spPr>
        <p:txBody>
          <a:bodyPr>
            <a:normAutofit fontScale="85000" lnSpcReduction="20000"/>
          </a:bodyPr>
          <a:lstStyle/>
          <a:p>
            <a:pPr eaLnBrk="1" hangingPunct="1"/>
            <a:r>
              <a:rPr lang="en-GB" altLang="en-US" sz="2600" dirty="0">
                <a:solidFill>
                  <a:schemeClr val="bg1"/>
                </a:solidFill>
              </a:rPr>
              <a:t>All clothing and PE kit to be clearly named.</a:t>
            </a:r>
          </a:p>
          <a:p>
            <a:pPr eaLnBrk="1" hangingPunct="1"/>
            <a:r>
              <a:rPr lang="en-GB" altLang="en-US" sz="2600" dirty="0">
                <a:solidFill>
                  <a:schemeClr val="bg1"/>
                </a:solidFill>
              </a:rPr>
              <a:t>Children require plimsolls for indoor PE and trainers for outdoor Games (NO football boots)</a:t>
            </a:r>
          </a:p>
          <a:p>
            <a:pPr eaLnBrk="1" hangingPunct="1"/>
            <a:r>
              <a:rPr lang="en-GB" altLang="en-US" sz="2600" dirty="0">
                <a:solidFill>
                  <a:schemeClr val="bg1"/>
                </a:solidFill>
              </a:rPr>
              <a:t>Lunch boxes and water bottles to be named</a:t>
            </a:r>
          </a:p>
          <a:p>
            <a:pPr eaLnBrk="1" hangingPunct="1"/>
            <a:r>
              <a:rPr lang="en-GB" altLang="en-US" sz="2600" dirty="0">
                <a:solidFill>
                  <a:schemeClr val="bg1"/>
                </a:solidFill>
              </a:rPr>
              <a:t>Old shirt needed for painting &amp; art work</a:t>
            </a:r>
          </a:p>
          <a:p>
            <a:pPr eaLnBrk="1" hangingPunct="1"/>
            <a:r>
              <a:rPr lang="en-GB" altLang="en-US" sz="2600" dirty="0">
                <a:solidFill>
                  <a:schemeClr val="bg1"/>
                </a:solidFill>
              </a:rPr>
              <a:t>Pencil cases are optional (small please) no smelly equipment please.</a:t>
            </a:r>
          </a:p>
          <a:p>
            <a:pPr lvl="1" eaLnBrk="1" hangingPunct="1"/>
            <a:r>
              <a:rPr lang="en-GB" altLang="en-US" sz="2200" dirty="0">
                <a:solidFill>
                  <a:schemeClr val="bg1"/>
                </a:solidFill>
              </a:rPr>
              <a:t>Coloured pencils, pencil, ruler, rubber, glue stick and sharpener</a:t>
            </a:r>
          </a:p>
          <a:p>
            <a:pPr eaLnBrk="1" hangingPunct="1"/>
            <a:r>
              <a:rPr lang="en-GB" altLang="en-US" sz="2600" dirty="0">
                <a:solidFill>
                  <a:schemeClr val="bg1"/>
                </a:solidFill>
              </a:rPr>
              <a:t>School bags need to be small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4" y="115838"/>
            <a:ext cx="1312987" cy="131504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C891D884-AC5F-4C0A-A0F5-9BD88DF05C01}"/>
              </a:ext>
            </a:extLst>
          </p:cNvPr>
          <p:cNvGrpSpPr/>
          <p:nvPr/>
        </p:nvGrpSpPr>
        <p:grpSpPr>
          <a:xfrm>
            <a:off x="6984869" y="4693334"/>
            <a:ext cx="2020451" cy="2023901"/>
            <a:chOff x="6732240" y="2996952"/>
            <a:chExt cx="2020451" cy="2023901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0A33D221-5502-4461-A16F-67E1E568476B}"/>
                </a:ext>
              </a:extLst>
            </p:cNvPr>
            <p:cNvSpPr/>
            <p:nvPr/>
          </p:nvSpPr>
          <p:spPr>
            <a:xfrm>
              <a:off x="6732240" y="2996952"/>
              <a:ext cx="2020451" cy="202390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6">
              <a:extLst>
                <a:ext uri="{FF2B5EF4-FFF2-40B4-BE49-F238E27FC236}">
                  <a16:creationId xmlns:a16="http://schemas.microsoft.com/office/drawing/2014/main" id="{71BF3D20-5DCE-4466-BF01-D6F679EF7B5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3068960"/>
              <a:ext cx="1848171" cy="1848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" name="Oval 8">
            <a:extLst>
              <a:ext uri="{FF2B5EF4-FFF2-40B4-BE49-F238E27FC236}">
                <a16:creationId xmlns:a16="http://schemas.microsoft.com/office/drawing/2014/main" id="{9CB3F16D-B6CE-42B2-9844-900B48BADE94}"/>
              </a:ext>
            </a:extLst>
          </p:cNvPr>
          <p:cNvSpPr/>
          <p:nvPr/>
        </p:nvSpPr>
        <p:spPr>
          <a:xfrm>
            <a:off x="8717288" y="229621"/>
            <a:ext cx="288032" cy="266327"/>
          </a:xfrm>
          <a:prstGeom prst="ellipse">
            <a:avLst/>
          </a:prstGeom>
          <a:solidFill>
            <a:srgbClr val="00B05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 idx="4294967295"/>
          </p:nvPr>
        </p:nvSpPr>
        <p:spPr>
          <a:xfrm>
            <a:off x="668717" y="476672"/>
            <a:ext cx="6870700" cy="844550"/>
          </a:xfrm>
        </p:spPr>
        <p:txBody>
          <a:bodyPr lIns="0" rIns="0" bIns="0"/>
          <a:lstStyle/>
          <a:p>
            <a:pPr algn="ctr" eaLnBrk="1" hangingPunct="1"/>
            <a:r>
              <a:rPr lang="en-GB" altLang="en-US" u="sng" dirty="0">
                <a:solidFill>
                  <a:srgbClr val="00B0F0"/>
                </a:solidFill>
              </a:rPr>
              <a:t>Playtime &amp; Lunchtime</a:t>
            </a:r>
          </a:p>
        </p:txBody>
      </p:sp>
      <p:sp>
        <p:nvSpPr>
          <p:cNvPr id="19459" name="Content Placeholder 2"/>
          <p:cNvSpPr>
            <a:spLocks noGrp="1"/>
          </p:cNvSpPr>
          <p:nvPr>
            <p:ph idx="4294967295"/>
          </p:nvPr>
        </p:nvSpPr>
        <p:spPr>
          <a:xfrm>
            <a:off x="360040" y="1665139"/>
            <a:ext cx="6588224" cy="4195762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2800" dirty="0">
                <a:solidFill>
                  <a:schemeClr val="bg1"/>
                </a:solidFill>
              </a:rPr>
              <a:t>Year 3 will have a separate playground the first week.</a:t>
            </a:r>
          </a:p>
          <a:p>
            <a:pPr eaLnBrk="1" hangingPunct="1"/>
            <a:r>
              <a:rPr lang="en-GB" altLang="en-US" sz="2800" dirty="0">
                <a:solidFill>
                  <a:schemeClr val="bg1"/>
                </a:solidFill>
              </a:rPr>
              <a:t>Year 6 Buddies to ‘look out’ for Year 3 children.</a:t>
            </a:r>
          </a:p>
          <a:p>
            <a:pPr eaLnBrk="1" hangingPunct="1"/>
            <a:r>
              <a:rPr lang="en-GB" altLang="en-US" sz="2800" dirty="0">
                <a:solidFill>
                  <a:schemeClr val="bg1"/>
                </a:solidFill>
              </a:rPr>
              <a:t>Fresh fruit and vegetables only at break time.</a:t>
            </a:r>
          </a:p>
          <a:p>
            <a:pPr eaLnBrk="1" hangingPunct="1"/>
            <a:r>
              <a:rPr lang="en-GB" altLang="en-US" sz="2800" dirty="0">
                <a:solidFill>
                  <a:schemeClr val="bg1"/>
                </a:solidFill>
              </a:rPr>
              <a:t>School Lunch menu can be found on school website.</a:t>
            </a:r>
          </a:p>
          <a:p>
            <a:pPr eaLnBrk="1" hangingPunct="1"/>
            <a:endParaRPr lang="en-GB" altLang="en-US" sz="2800" dirty="0">
              <a:solidFill>
                <a:schemeClr val="bg1"/>
              </a:solidFill>
            </a:endParaRPr>
          </a:p>
          <a:p>
            <a:pPr eaLnBrk="1" hangingPunct="1"/>
            <a:endParaRPr lang="en-GB" altLang="en-US" sz="2800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4" y="115838"/>
            <a:ext cx="1312987" cy="131504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F399BBDC-9640-45F2-94A1-3553362A5370}"/>
              </a:ext>
            </a:extLst>
          </p:cNvPr>
          <p:cNvGrpSpPr/>
          <p:nvPr/>
        </p:nvGrpSpPr>
        <p:grpSpPr>
          <a:xfrm>
            <a:off x="6984869" y="4693334"/>
            <a:ext cx="2020451" cy="2023901"/>
            <a:chOff x="6732240" y="2996952"/>
            <a:chExt cx="2020451" cy="2023901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062299C-D53E-44E9-B1FB-DF6BEE8109A2}"/>
                </a:ext>
              </a:extLst>
            </p:cNvPr>
            <p:cNvSpPr/>
            <p:nvPr/>
          </p:nvSpPr>
          <p:spPr>
            <a:xfrm>
              <a:off x="6732240" y="2996952"/>
              <a:ext cx="2020451" cy="202390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6">
              <a:extLst>
                <a:ext uri="{FF2B5EF4-FFF2-40B4-BE49-F238E27FC236}">
                  <a16:creationId xmlns:a16="http://schemas.microsoft.com/office/drawing/2014/main" id="{CC7434CA-765B-4600-89B1-D7AE00BD5F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3068960"/>
              <a:ext cx="1848171" cy="1848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" name="Oval 8">
            <a:extLst>
              <a:ext uri="{FF2B5EF4-FFF2-40B4-BE49-F238E27FC236}">
                <a16:creationId xmlns:a16="http://schemas.microsoft.com/office/drawing/2014/main" id="{A3D73184-1BB7-4C2F-B844-DAAD02DBFF31}"/>
              </a:ext>
            </a:extLst>
          </p:cNvPr>
          <p:cNvSpPr/>
          <p:nvPr/>
        </p:nvSpPr>
        <p:spPr>
          <a:xfrm>
            <a:off x="8643837" y="246762"/>
            <a:ext cx="288032" cy="266327"/>
          </a:xfrm>
          <a:prstGeom prst="ellipse">
            <a:avLst/>
          </a:prstGeom>
          <a:solidFill>
            <a:srgbClr val="00B05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-108520" y="548680"/>
            <a:ext cx="6870700" cy="973138"/>
          </a:xfrm>
        </p:spPr>
        <p:txBody>
          <a:bodyPr/>
          <a:lstStyle/>
          <a:p>
            <a:pPr algn="ctr"/>
            <a:r>
              <a:rPr lang="en-GB" altLang="en-US" u="sng" dirty="0">
                <a:solidFill>
                  <a:srgbClr val="00B0F0"/>
                </a:solidFill>
              </a:rPr>
              <a:t>Homework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179512" y="1772816"/>
            <a:ext cx="7056784" cy="3657600"/>
          </a:xfrm>
        </p:spPr>
        <p:txBody>
          <a:bodyPr>
            <a:normAutofit fontScale="77500" lnSpcReduction="20000"/>
          </a:bodyPr>
          <a:lstStyle/>
          <a:p>
            <a:r>
              <a:rPr lang="en-GB" altLang="en-US" sz="2400" dirty="0">
                <a:solidFill>
                  <a:schemeClr val="bg1"/>
                </a:solidFill>
              </a:rPr>
              <a:t>Homework is set every Thursday</a:t>
            </a:r>
          </a:p>
          <a:p>
            <a:r>
              <a:rPr lang="en-GB" altLang="en-US" sz="2400" dirty="0">
                <a:solidFill>
                  <a:schemeClr val="bg1"/>
                </a:solidFill>
              </a:rPr>
              <a:t>Handed in for Tuesday</a:t>
            </a:r>
          </a:p>
          <a:p>
            <a:r>
              <a:rPr lang="en-GB" altLang="en-US" sz="2400" dirty="0">
                <a:solidFill>
                  <a:schemeClr val="bg1"/>
                </a:solidFill>
              </a:rPr>
              <a:t>30 minutes for each task </a:t>
            </a:r>
          </a:p>
          <a:p>
            <a:r>
              <a:rPr lang="en-GB" altLang="en-US" sz="2400" dirty="0">
                <a:solidFill>
                  <a:schemeClr val="bg1"/>
                </a:solidFill>
              </a:rPr>
              <a:t>Maths - arithmetic and questions related to the topic taught that week</a:t>
            </a:r>
          </a:p>
          <a:p>
            <a:r>
              <a:rPr lang="en-GB" altLang="en-US" sz="2400" dirty="0">
                <a:solidFill>
                  <a:schemeClr val="bg1"/>
                </a:solidFill>
              </a:rPr>
              <a:t>English/Topic Rotation – GPS + reading comprehension/topic work/writing task</a:t>
            </a:r>
          </a:p>
          <a:p>
            <a:r>
              <a:rPr lang="en-GB" altLang="en-US" sz="2400" dirty="0">
                <a:solidFill>
                  <a:schemeClr val="bg1"/>
                </a:solidFill>
              </a:rPr>
              <a:t>Challenges 1-3 (3 = most challenging)</a:t>
            </a:r>
          </a:p>
          <a:p>
            <a:r>
              <a:rPr lang="en-GB" altLang="en-US" sz="2400" dirty="0">
                <a:solidFill>
                  <a:schemeClr val="bg1"/>
                </a:solidFill>
              </a:rPr>
              <a:t>Also regular reading (at least 3 times a week) to be recorded in your child’s Reading Diary </a:t>
            </a:r>
          </a:p>
          <a:p>
            <a:r>
              <a:rPr lang="en-GB" altLang="en-US" sz="2400" dirty="0">
                <a:solidFill>
                  <a:schemeClr val="bg1"/>
                </a:solidFill>
              </a:rPr>
              <a:t>Learning Spellings and Times Tables</a:t>
            </a:r>
          </a:p>
          <a:p>
            <a:endParaRPr lang="en-GB" altLang="en-US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4" y="115838"/>
            <a:ext cx="1312987" cy="1315045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8752691" y="134805"/>
            <a:ext cx="288032" cy="266327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B1873674-A283-45AA-911D-3E25A3DDB69B}"/>
              </a:ext>
            </a:extLst>
          </p:cNvPr>
          <p:cNvGrpSpPr/>
          <p:nvPr/>
        </p:nvGrpSpPr>
        <p:grpSpPr>
          <a:xfrm>
            <a:off x="6984869" y="4693334"/>
            <a:ext cx="2020451" cy="2023901"/>
            <a:chOff x="6732240" y="2996952"/>
            <a:chExt cx="2020451" cy="2023901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F53A2CB1-C502-4DEA-B600-AB4334063578}"/>
                </a:ext>
              </a:extLst>
            </p:cNvPr>
            <p:cNvSpPr/>
            <p:nvPr/>
          </p:nvSpPr>
          <p:spPr>
            <a:xfrm>
              <a:off x="6732240" y="2996952"/>
              <a:ext cx="2020451" cy="202390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Picture 6">
              <a:extLst>
                <a:ext uri="{FF2B5EF4-FFF2-40B4-BE49-F238E27FC236}">
                  <a16:creationId xmlns:a16="http://schemas.microsoft.com/office/drawing/2014/main" id="{B1BB875B-2395-47F8-A9BB-7C6EC0F18A9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3068960"/>
              <a:ext cx="1848171" cy="1848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-15833" y="764704"/>
            <a:ext cx="6870700" cy="828675"/>
          </a:xfrm>
        </p:spPr>
        <p:txBody>
          <a:bodyPr/>
          <a:lstStyle/>
          <a:p>
            <a:pPr algn="ctr"/>
            <a:r>
              <a:rPr lang="en-GB" altLang="en-US" u="sng" dirty="0">
                <a:solidFill>
                  <a:srgbClr val="00B0F0"/>
                </a:solidFill>
              </a:rPr>
              <a:t>Spellings</a:t>
            </a:r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>
          <a:xfrm>
            <a:off x="238952" y="1656203"/>
            <a:ext cx="8280920" cy="4032448"/>
          </a:xfrm>
        </p:spPr>
        <p:txBody>
          <a:bodyPr>
            <a:normAutofit lnSpcReduction="10000"/>
          </a:bodyPr>
          <a:lstStyle/>
          <a:p>
            <a:r>
              <a:rPr lang="en-GB" altLang="en-US" sz="3000" dirty="0">
                <a:solidFill>
                  <a:schemeClr val="bg1"/>
                </a:solidFill>
              </a:rPr>
              <a:t>Weekly spellings are set and shared at the start of the term </a:t>
            </a:r>
          </a:p>
          <a:p>
            <a:r>
              <a:rPr lang="en-GB" altLang="en-US" sz="3000" dirty="0">
                <a:solidFill>
                  <a:schemeClr val="bg1"/>
                </a:solidFill>
              </a:rPr>
              <a:t>Paper copy given and they will be on the school website</a:t>
            </a:r>
          </a:p>
          <a:p>
            <a:r>
              <a:rPr lang="en-GB" altLang="en-US" sz="3000" dirty="0">
                <a:solidFill>
                  <a:schemeClr val="bg1"/>
                </a:solidFill>
              </a:rPr>
              <a:t>Test on Friday</a:t>
            </a:r>
          </a:p>
          <a:p>
            <a:r>
              <a:rPr lang="en-GB" altLang="en-US" sz="3000" dirty="0">
                <a:solidFill>
                  <a:schemeClr val="bg1"/>
                </a:solidFill>
              </a:rPr>
              <a:t>Results will be written in your child’s Reading Diary so please make sure that it is in school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4" y="115838"/>
            <a:ext cx="1312987" cy="131504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EB3B7E8D-D92F-4B37-933B-8960DC3EFAD0}"/>
              </a:ext>
            </a:extLst>
          </p:cNvPr>
          <p:cNvGrpSpPr/>
          <p:nvPr/>
        </p:nvGrpSpPr>
        <p:grpSpPr>
          <a:xfrm>
            <a:off x="7380312" y="5201797"/>
            <a:ext cx="1625008" cy="1515438"/>
            <a:chOff x="6732240" y="2996952"/>
            <a:chExt cx="2020451" cy="2023901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522B38F9-4B39-42D2-9763-3E6529DB4671}"/>
                </a:ext>
              </a:extLst>
            </p:cNvPr>
            <p:cNvSpPr/>
            <p:nvPr/>
          </p:nvSpPr>
          <p:spPr>
            <a:xfrm>
              <a:off x="6732240" y="2996952"/>
              <a:ext cx="2020451" cy="202390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" name="Picture 6">
              <a:extLst>
                <a:ext uri="{FF2B5EF4-FFF2-40B4-BE49-F238E27FC236}">
                  <a16:creationId xmlns:a16="http://schemas.microsoft.com/office/drawing/2014/main" id="{4CC77FC1-81BD-4264-AB05-1A5CAA54ED9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3068960"/>
              <a:ext cx="1848171" cy="1848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" name="Oval 8">
            <a:extLst>
              <a:ext uri="{FF2B5EF4-FFF2-40B4-BE49-F238E27FC236}">
                <a16:creationId xmlns:a16="http://schemas.microsoft.com/office/drawing/2014/main" id="{E4E064E3-3297-4B0E-A20F-D0CDB0C5494E}"/>
              </a:ext>
            </a:extLst>
          </p:cNvPr>
          <p:cNvSpPr/>
          <p:nvPr/>
        </p:nvSpPr>
        <p:spPr>
          <a:xfrm>
            <a:off x="8717288" y="229621"/>
            <a:ext cx="288032" cy="266327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1652300" y="457746"/>
            <a:ext cx="6870700" cy="973137"/>
          </a:xfrm>
        </p:spPr>
        <p:txBody>
          <a:bodyPr lIns="0" rIns="0" bIns="0"/>
          <a:lstStyle/>
          <a:p>
            <a:pPr eaLnBrk="1" hangingPunct="1"/>
            <a:r>
              <a:rPr lang="en-GB" altLang="en-US" u="sng" dirty="0">
                <a:solidFill>
                  <a:srgbClr val="00B0F0"/>
                </a:solidFill>
              </a:rPr>
              <a:t>Parent Helpers &amp; Trips</a:t>
            </a:r>
          </a:p>
        </p:txBody>
      </p:sp>
      <p:sp>
        <p:nvSpPr>
          <p:cNvPr id="23555" name="Rectangle 8"/>
          <p:cNvSpPr>
            <a:spLocks noGrp="1" noChangeArrowheads="1"/>
          </p:cNvSpPr>
          <p:nvPr>
            <p:ph type="body" sz="half" idx="1"/>
          </p:nvPr>
        </p:nvSpPr>
        <p:spPr>
          <a:xfrm>
            <a:off x="96932" y="1528627"/>
            <a:ext cx="2818884" cy="3340533"/>
          </a:xfrm>
        </p:spPr>
        <p:txBody>
          <a:bodyPr>
            <a:noAutofit/>
          </a:bodyPr>
          <a:lstStyle/>
          <a:p>
            <a:pPr eaLnBrk="1" hangingPunct="1"/>
            <a:r>
              <a:rPr lang="en-GB" altLang="en-US" sz="1200" dirty="0">
                <a:solidFill>
                  <a:schemeClr val="bg1"/>
                </a:solidFill>
              </a:rPr>
              <a:t>Reading</a:t>
            </a:r>
          </a:p>
          <a:p>
            <a:pPr eaLnBrk="1" hangingPunct="1"/>
            <a:r>
              <a:rPr lang="en-GB" altLang="en-US" sz="1200" dirty="0">
                <a:solidFill>
                  <a:schemeClr val="bg1"/>
                </a:solidFill>
              </a:rPr>
              <a:t>Art &amp; D&amp;T Mornings</a:t>
            </a:r>
          </a:p>
          <a:p>
            <a:pPr eaLnBrk="1" hangingPunct="1"/>
            <a:r>
              <a:rPr lang="en-GB" altLang="en-US" sz="1200" dirty="0">
                <a:solidFill>
                  <a:schemeClr val="bg1"/>
                </a:solidFill>
              </a:rPr>
              <a:t>Visits:</a:t>
            </a:r>
          </a:p>
          <a:p>
            <a:pPr lvl="1" eaLnBrk="1" hangingPunct="1"/>
            <a:r>
              <a:rPr lang="en-GB" altLang="en-US" sz="1200" dirty="0">
                <a:solidFill>
                  <a:schemeClr val="bg1"/>
                </a:solidFill>
              </a:rPr>
              <a:t>Hyde Hall </a:t>
            </a:r>
          </a:p>
          <a:p>
            <a:pPr lvl="1" eaLnBrk="1" hangingPunct="1"/>
            <a:r>
              <a:rPr lang="en-GB" altLang="en-US" sz="1200" dirty="0">
                <a:solidFill>
                  <a:schemeClr val="bg1"/>
                </a:solidFill>
              </a:rPr>
              <a:t>Pantomime</a:t>
            </a:r>
          </a:p>
          <a:p>
            <a:pPr lvl="1" eaLnBrk="1" hangingPunct="1"/>
            <a:r>
              <a:rPr lang="en-GB" altLang="en-US" sz="1200" dirty="0">
                <a:solidFill>
                  <a:schemeClr val="bg1"/>
                </a:solidFill>
              </a:rPr>
              <a:t>Thorndon Country Park</a:t>
            </a:r>
          </a:p>
          <a:p>
            <a:pPr lvl="1" eaLnBrk="1" hangingPunct="1"/>
            <a:r>
              <a:rPr lang="en-GB" altLang="en-US" sz="1200" dirty="0" err="1">
                <a:solidFill>
                  <a:schemeClr val="bg1"/>
                </a:solidFill>
              </a:rPr>
              <a:t>Norsey</a:t>
            </a:r>
            <a:r>
              <a:rPr lang="en-GB" altLang="en-US" sz="1200" dirty="0">
                <a:solidFill>
                  <a:schemeClr val="bg1"/>
                </a:solidFill>
              </a:rPr>
              <a:t> Woods</a:t>
            </a:r>
          </a:p>
          <a:p>
            <a:pPr lvl="1" eaLnBrk="1" hangingPunct="1"/>
            <a:r>
              <a:rPr lang="en-GB" altLang="en-US" sz="1200" dirty="0">
                <a:solidFill>
                  <a:schemeClr val="bg1"/>
                </a:solidFill>
              </a:rPr>
              <a:t>Colchester Zoo</a:t>
            </a:r>
          </a:p>
          <a:p>
            <a:pPr lvl="1" eaLnBrk="1" hangingPunct="1"/>
            <a:r>
              <a:rPr lang="en-GB" altLang="en-US" sz="1200" dirty="0">
                <a:solidFill>
                  <a:schemeClr val="bg1"/>
                </a:solidFill>
              </a:rPr>
              <a:t>Guru Nanak Marg Visit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4" y="115838"/>
            <a:ext cx="1266787" cy="126877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D2B67FB-60C5-4CB5-BC47-86EBDF6DBD8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0308" y="1386861"/>
            <a:ext cx="2242799" cy="168209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CEDE3FB-D30C-4C61-877C-C0C1160B48B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94138" y="1834889"/>
            <a:ext cx="2260413" cy="169531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5864AAC-FA0C-4999-B282-8F3F48433E5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735287"/>
            <a:ext cx="2267744" cy="170080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774386F-EF83-436C-B30D-872A48E1E82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12258" y="4592777"/>
            <a:ext cx="2065688" cy="154926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910AF1A-1C74-4C42-A33E-7EB07D596AE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298014" y="4961601"/>
            <a:ext cx="1810514" cy="135788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3ADB3D7-F474-4821-A16F-C8641296DC6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3140" y="3584786"/>
            <a:ext cx="2113156" cy="158486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CE871A1-CA86-4744-A44F-48C6A866C36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410377" y="2298696"/>
            <a:ext cx="1682099" cy="126157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grpSp>
        <p:nvGrpSpPr>
          <p:cNvPr id="31" name="Group 30">
            <a:extLst>
              <a:ext uri="{FF2B5EF4-FFF2-40B4-BE49-F238E27FC236}">
                <a16:creationId xmlns:a16="http://schemas.microsoft.com/office/drawing/2014/main" id="{5B5F376D-E4C1-41D9-B0CE-9A7450212835}"/>
              </a:ext>
            </a:extLst>
          </p:cNvPr>
          <p:cNvGrpSpPr/>
          <p:nvPr/>
        </p:nvGrpSpPr>
        <p:grpSpPr>
          <a:xfrm>
            <a:off x="7627068" y="106445"/>
            <a:ext cx="1384681" cy="1344019"/>
            <a:chOff x="6732240" y="2996952"/>
            <a:chExt cx="2020451" cy="2023901"/>
          </a:xfrm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B109C695-396A-4BD2-BF25-E632E71105CF}"/>
                </a:ext>
              </a:extLst>
            </p:cNvPr>
            <p:cNvSpPr/>
            <p:nvPr/>
          </p:nvSpPr>
          <p:spPr>
            <a:xfrm>
              <a:off x="6732240" y="2996952"/>
              <a:ext cx="2020451" cy="202390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4" name="Picture 6">
              <a:extLst>
                <a:ext uri="{FF2B5EF4-FFF2-40B4-BE49-F238E27FC236}">
                  <a16:creationId xmlns:a16="http://schemas.microsoft.com/office/drawing/2014/main" id="{F05EDB51-633D-4C63-824A-13F591695B1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3068960"/>
              <a:ext cx="1848171" cy="1848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6" name="Oval 15">
            <a:extLst>
              <a:ext uri="{FF2B5EF4-FFF2-40B4-BE49-F238E27FC236}">
                <a16:creationId xmlns:a16="http://schemas.microsoft.com/office/drawing/2014/main" id="{FA5E57AB-449F-4AFD-9304-45A8ABA4D4DD}"/>
              </a:ext>
            </a:extLst>
          </p:cNvPr>
          <p:cNvSpPr/>
          <p:nvPr/>
        </p:nvSpPr>
        <p:spPr>
          <a:xfrm>
            <a:off x="8773066" y="179035"/>
            <a:ext cx="288032" cy="266327"/>
          </a:xfrm>
          <a:prstGeom prst="ellips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1156452" y="47440"/>
            <a:ext cx="6870700" cy="612304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GB" altLang="en-US" u="sng" dirty="0">
                <a:solidFill>
                  <a:srgbClr val="00B0F0"/>
                </a:solidFill>
              </a:rPr>
              <a:t>Rewards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900113" y="1165225"/>
            <a:ext cx="7696200" cy="3657600"/>
          </a:xfrm>
        </p:spPr>
        <p:txBody>
          <a:bodyPr>
            <a:normAutofit lnSpcReduction="10000"/>
          </a:bodyPr>
          <a:lstStyle/>
          <a:p>
            <a:pPr eaLnBrk="1" hangingPunct="1"/>
            <a:endParaRPr lang="en-GB" altLang="en-US" sz="2800" dirty="0"/>
          </a:p>
          <a:p>
            <a:pPr eaLnBrk="1" hangingPunct="1"/>
            <a:r>
              <a:rPr lang="en-GB" altLang="en-US" sz="3600" dirty="0"/>
              <a:t>House Points </a:t>
            </a:r>
          </a:p>
          <a:p>
            <a:pPr eaLnBrk="1" hangingPunct="1"/>
            <a:r>
              <a:rPr lang="en-GB" altLang="en-US" sz="3600" dirty="0"/>
              <a:t>Rainbow Awards</a:t>
            </a:r>
          </a:p>
          <a:p>
            <a:pPr eaLnBrk="1" hangingPunct="1"/>
            <a:r>
              <a:rPr lang="en-GB" altLang="en-US" sz="3600" dirty="0"/>
              <a:t>Merits </a:t>
            </a:r>
          </a:p>
          <a:p>
            <a:pPr eaLnBrk="1" hangingPunct="1"/>
            <a:r>
              <a:rPr lang="en-GB" altLang="en-US" sz="3600" dirty="0" err="1"/>
              <a:t>Headteacher’s</a:t>
            </a:r>
            <a:r>
              <a:rPr lang="en-GB" altLang="en-US" sz="3600" dirty="0"/>
              <a:t> Awards</a:t>
            </a:r>
          </a:p>
          <a:p>
            <a:pPr eaLnBrk="1" hangingPunct="1"/>
            <a:r>
              <a:rPr lang="en-GB" altLang="en-US" sz="3600" dirty="0"/>
              <a:t>Top table Awards</a:t>
            </a:r>
          </a:p>
          <a:p>
            <a:pPr eaLnBrk="1" hangingPunct="1"/>
            <a:endParaRPr lang="en-GB" altLang="en-US" dirty="0"/>
          </a:p>
        </p:txBody>
      </p:sp>
      <p:sp>
        <p:nvSpPr>
          <p:cNvPr id="5" name="Oval 4"/>
          <p:cNvSpPr/>
          <p:nvPr/>
        </p:nvSpPr>
        <p:spPr>
          <a:xfrm>
            <a:off x="8752691" y="134805"/>
            <a:ext cx="288032" cy="266327"/>
          </a:xfrm>
          <a:prstGeom prst="ellipse">
            <a:avLst/>
          </a:prstGeom>
          <a:solidFill>
            <a:srgbClr val="F15DD5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8485" y="836713"/>
            <a:ext cx="9162485" cy="576064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8717" y="395200"/>
            <a:ext cx="6870700" cy="756320"/>
          </a:xfrm>
        </p:spPr>
        <p:txBody>
          <a:bodyPr/>
          <a:lstStyle/>
          <a:p>
            <a:pPr algn="ctr"/>
            <a:r>
              <a:rPr lang="en-GB" u="sng" dirty="0">
                <a:solidFill>
                  <a:srgbClr val="00B0F0"/>
                </a:solidFill>
              </a:rPr>
              <a:t>Reading Challenge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1520" y="1536546"/>
            <a:ext cx="6582563" cy="515239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4" y="115838"/>
            <a:ext cx="1312987" cy="1315045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7E8C2A93-95B0-4DAA-812A-B4C416A10947}"/>
              </a:ext>
            </a:extLst>
          </p:cNvPr>
          <p:cNvGrpSpPr/>
          <p:nvPr/>
        </p:nvGrpSpPr>
        <p:grpSpPr>
          <a:xfrm>
            <a:off x="6984869" y="4693334"/>
            <a:ext cx="2020451" cy="2023901"/>
            <a:chOff x="6732240" y="2996952"/>
            <a:chExt cx="2020451" cy="2023901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44F8860-6E27-4F68-B799-C53E02BE5DB2}"/>
                </a:ext>
              </a:extLst>
            </p:cNvPr>
            <p:cNvSpPr/>
            <p:nvPr/>
          </p:nvSpPr>
          <p:spPr>
            <a:xfrm>
              <a:off x="6732240" y="2996952"/>
              <a:ext cx="2020451" cy="202390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Picture 6">
              <a:extLst>
                <a:ext uri="{FF2B5EF4-FFF2-40B4-BE49-F238E27FC236}">
                  <a16:creationId xmlns:a16="http://schemas.microsoft.com/office/drawing/2014/main" id="{DC7BD1EF-D3E7-4DB5-93F8-A03C3736C1A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3068960"/>
              <a:ext cx="1848171" cy="1848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Oval 9">
            <a:extLst>
              <a:ext uri="{FF2B5EF4-FFF2-40B4-BE49-F238E27FC236}">
                <a16:creationId xmlns:a16="http://schemas.microsoft.com/office/drawing/2014/main" id="{4BF7767C-328F-46C6-9C02-E080CC9CCB61}"/>
              </a:ext>
            </a:extLst>
          </p:cNvPr>
          <p:cNvSpPr/>
          <p:nvPr/>
        </p:nvSpPr>
        <p:spPr>
          <a:xfrm>
            <a:off x="8639110" y="111323"/>
            <a:ext cx="288032" cy="266327"/>
          </a:xfrm>
          <a:prstGeom prst="ellipse">
            <a:avLst/>
          </a:prstGeom>
          <a:solidFill>
            <a:srgbClr val="00B05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43848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688" y="360440"/>
            <a:ext cx="6870700" cy="900336"/>
          </a:xfrm>
        </p:spPr>
        <p:txBody>
          <a:bodyPr/>
          <a:lstStyle/>
          <a:p>
            <a:r>
              <a:rPr lang="en-GB" u="sng" dirty="0">
                <a:solidFill>
                  <a:srgbClr val="00B0F0"/>
                </a:solidFill>
              </a:rPr>
              <a:t>50 things…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9243" y="1814380"/>
            <a:ext cx="4437767" cy="441119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4" y="115838"/>
            <a:ext cx="1312987" cy="1315045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3A109C63-6310-4423-8D76-AB9022F52B29}"/>
              </a:ext>
            </a:extLst>
          </p:cNvPr>
          <p:cNvGrpSpPr/>
          <p:nvPr/>
        </p:nvGrpSpPr>
        <p:grpSpPr>
          <a:xfrm>
            <a:off x="6984869" y="4693334"/>
            <a:ext cx="2020451" cy="2023901"/>
            <a:chOff x="6732240" y="2996952"/>
            <a:chExt cx="2020451" cy="2023901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7287BFDA-71FF-4B56-AAA3-A37404E1F3DD}"/>
                </a:ext>
              </a:extLst>
            </p:cNvPr>
            <p:cNvSpPr/>
            <p:nvPr/>
          </p:nvSpPr>
          <p:spPr>
            <a:xfrm>
              <a:off x="6732240" y="2996952"/>
              <a:ext cx="2020451" cy="202390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" name="Picture 6">
              <a:extLst>
                <a:ext uri="{FF2B5EF4-FFF2-40B4-BE49-F238E27FC236}">
                  <a16:creationId xmlns:a16="http://schemas.microsoft.com/office/drawing/2014/main" id="{F16F279A-5EDF-4074-8795-84081D4B879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3068960"/>
              <a:ext cx="1848171" cy="1848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B564BBD8-F4C5-43D5-8DDA-1B9FF56620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8251" y="1450372"/>
            <a:ext cx="3760992" cy="5301208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3812B064-A0E9-4AB8-8E85-50190BBEB679}"/>
              </a:ext>
            </a:extLst>
          </p:cNvPr>
          <p:cNvSpPr/>
          <p:nvPr/>
        </p:nvSpPr>
        <p:spPr>
          <a:xfrm>
            <a:off x="8643837" y="246762"/>
            <a:ext cx="288032" cy="266327"/>
          </a:xfrm>
          <a:prstGeom prst="ellipse">
            <a:avLst/>
          </a:prstGeom>
          <a:solidFill>
            <a:srgbClr val="00B05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1267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 idx="4294967295"/>
          </p:nvPr>
        </p:nvSpPr>
        <p:spPr>
          <a:xfrm>
            <a:off x="668717" y="323303"/>
            <a:ext cx="6870700" cy="900113"/>
          </a:xfrm>
        </p:spPr>
        <p:txBody>
          <a:bodyPr lIns="0" rIns="0" bIns="0"/>
          <a:lstStyle/>
          <a:p>
            <a:pPr algn="ctr" eaLnBrk="1" hangingPunct="1"/>
            <a:r>
              <a:rPr lang="en-GB" altLang="en-US" u="sng" dirty="0">
                <a:solidFill>
                  <a:srgbClr val="00B0F0"/>
                </a:solidFill>
              </a:rPr>
              <a:t>Parent Communications</a:t>
            </a:r>
          </a:p>
        </p:txBody>
      </p:sp>
      <p:sp>
        <p:nvSpPr>
          <p:cNvPr id="31747" name="Content Placeholder 2"/>
          <p:cNvSpPr>
            <a:spLocks noGrp="1"/>
          </p:cNvSpPr>
          <p:nvPr>
            <p:ph idx="4294967295"/>
          </p:nvPr>
        </p:nvSpPr>
        <p:spPr>
          <a:xfrm>
            <a:off x="252495" y="1541540"/>
            <a:ext cx="6650756" cy="5531127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solidFill>
                  <a:schemeClr val="bg1"/>
                </a:solidFill>
              </a:rPr>
              <a:t>Year 3 Newsletter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solidFill>
                  <a:schemeClr val="bg1"/>
                </a:solidFill>
              </a:rPr>
              <a:t>Weekly Newsletter from Mrs Robinson 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solidFill>
                  <a:schemeClr val="bg1"/>
                </a:solidFill>
              </a:rPr>
              <a:t>Reading Diary </a:t>
            </a:r>
            <a:r>
              <a:rPr lang="en-GB" altLang="en-US" sz="2000" dirty="0">
                <a:solidFill>
                  <a:schemeClr val="bg1"/>
                </a:solidFill>
              </a:rPr>
              <a:t>(Reading Books)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solidFill>
                  <a:schemeClr val="bg1"/>
                </a:solidFill>
              </a:rPr>
              <a:t>Parents’ Evenings - Autumn &amp; Spring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solidFill>
                  <a:schemeClr val="bg1"/>
                </a:solidFill>
              </a:rPr>
              <a:t>Celebration Evening in Summer Term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solidFill>
                  <a:schemeClr val="bg1"/>
                </a:solidFill>
              </a:rPr>
              <a:t>Curriculum Share Evening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solidFill>
                  <a:schemeClr val="bg1"/>
                </a:solidFill>
              </a:rPr>
              <a:t>If you need to see your child’s Class Teacher please make an appointment through the school office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solidFill>
                  <a:schemeClr val="bg1"/>
                </a:solidFill>
              </a:rPr>
              <a:t>Please speak to us if you have any concerns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4" y="115838"/>
            <a:ext cx="1312987" cy="1315045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8752691" y="134805"/>
            <a:ext cx="288032" cy="266327"/>
          </a:xfrm>
          <a:prstGeom prst="ellipse">
            <a:avLst/>
          </a:prstGeom>
          <a:solidFill>
            <a:srgbClr val="F15DD5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411084A-779F-4E8D-A9CF-6BA58E030238}"/>
              </a:ext>
            </a:extLst>
          </p:cNvPr>
          <p:cNvGrpSpPr/>
          <p:nvPr/>
        </p:nvGrpSpPr>
        <p:grpSpPr>
          <a:xfrm>
            <a:off x="6984869" y="4693334"/>
            <a:ext cx="2020451" cy="2023901"/>
            <a:chOff x="6732240" y="2996952"/>
            <a:chExt cx="2020451" cy="2023901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304942C2-2943-4703-8E68-99157A6DB4BB}"/>
                </a:ext>
              </a:extLst>
            </p:cNvPr>
            <p:cNvSpPr/>
            <p:nvPr/>
          </p:nvSpPr>
          <p:spPr>
            <a:xfrm>
              <a:off x="6732240" y="2996952"/>
              <a:ext cx="2020451" cy="202390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Picture 6">
              <a:extLst>
                <a:ext uri="{FF2B5EF4-FFF2-40B4-BE49-F238E27FC236}">
                  <a16:creationId xmlns:a16="http://schemas.microsoft.com/office/drawing/2014/main" id="{99D01B8B-04AF-4849-A1F9-07F6BA908DF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3068960"/>
              <a:ext cx="1848171" cy="1848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 idx="4294967295"/>
          </p:nvPr>
        </p:nvSpPr>
        <p:spPr>
          <a:xfrm>
            <a:off x="219552" y="692696"/>
            <a:ext cx="6870700" cy="771525"/>
          </a:xfrm>
        </p:spPr>
        <p:txBody>
          <a:bodyPr lIns="0" rIns="0" bIns="0"/>
          <a:lstStyle/>
          <a:p>
            <a:pPr algn="ctr" eaLnBrk="1" hangingPunct="1"/>
            <a:r>
              <a:rPr lang="en-GB" altLang="en-US" u="sng" dirty="0">
                <a:solidFill>
                  <a:srgbClr val="00B0F0"/>
                </a:solidFill>
              </a:rPr>
              <a:t>General Organisation</a:t>
            </a:r>
          </a:p>
        </p:txBody>
      </p:sp>
      <p:sp>
        <p:nvSpPr>
          <p:cNvPr id="22531" name="Content Placeholder 2"/>
          <p:cNvSpPr>
            <a:spLocks noGrp="1"/>
          </p:cNvSpPr>
          <p:nvPr>
            <p:ph idx="4294967295"/>
          </p:nvPr>
        </p:nvSpPr>
        <p:spPr>
          <a:xfrm>
            <a:off x="323528" y="1700808"/>
            <a:ext cx="7992888" cy="3657600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GB" altLang="en-US" sz="2400" dirty="0">
                <a:solidFill>
                  <a:schemeClr val="bg1"/>
                </a:solidFill>
              </a:rPr>
              <a:t>Dinner money - £2.95  per day from September</a:t>
            </a:r>
          </a:p>
          <a:p>
            <a:pPr eaLnBrk="1" hangingPunct="1"/>
            <a:r>
              <a:rPr lang="en-GB" altLang="en-US" sz="2400" dirty="0">
                <a:solidFill>
                  <a:schemeClr val="bg1"/>
                </a:solidFill>
              </a:rPr>
              <a:t>All money for dinners and trips is payable on </a:t>
            </a:r>
            <a:r>
              <a:rPr lang="en-GB" altLang="en-US" sz="2400" dirty="0" err="1">
                <a:solidFill>
                  <a:schemeClr val="bg1"/>
                </a:solidFill>
              </a:rPr>
              <a:t>Parentpay</a:t>
            </a:r>
            <a:r>
              <a:rPr lang="en-GB" altLang="en-US" sz="2400" dirty="0">
                <a:solidFill>
                  <a:schemeClr val="bg1"/>
                </a:solidFill>
              </a:rPr>
              <a:t>.  Activate your account immediately. </a:t>
            </a:r>
          </a:p>
          <a:p>
            <a:pPr marL="0" indent="0" eaLnBrk="1" hangingPunct="1">
              <a:buNone/>
            </a:pPr>
            <a:endParaRPr lang="en-GB" altLang="en-US" sz="2400" dirty="0">
              <a:solidFill>
                <a:schemeClr val="bg1"/>
              </a:solidFill>
            </a:endParaRPr>
          </a:p>
          <a:p>
            <a:pPr marL="0" indent="0" eaLnBrk="1" hangingPunct="1">
              <a:buNone/>
            </a:pPr>
            <a:r>
              <a:rPr lang="en-GB" altLang="en-US" sz="2400" dirty="0">
                <a:solidFill>
                  <a:schemeClr val="bg1"/>
                </a:solidFill>
              </a:rPr>
              <a:t>Absences:</a:t>
            </a:r>
          </a:p>
          <a:p>
            <a:pPr lvl="1" eaLnBrk="1" hangingPunct="1"/>
            <a:r>
              <a:rPr lang="en-GB" altLang="en-US" sz="2400" dirty="0">
                <a:solidFill>
                  <a:schemeClr val="bg1"/>
                </a:solidFill>
              </a:rPr>
              <a:t>Please report your child’s absence on </a:t>
            </a:r>
            <a:r>
              <a:rPr lang="en-GB" altLang="en-US" sz="2400" dirty="0" err="1">
                <a:solidFill>
                  <a:schemeClr val="bg1"/>
                </a:solidFill>
              </a:rPr>
              <a:t>Studybugs</a:t>
            </a:r>
            <a:r>
              <a:rPr lang="en-GB" altLang="en-US" sz="2400" dirty="0">
                <a:solidFill>
                  <a:schemeClr val="bg1"/>
                </a:solidFill>
              </a:rPr>
              <a:t> – please see the home page of our website for details. </a:t>
            </a:r>
          </a:p>
          <a:p>
            <a:pPr lvl="1" eaLnBrk="1" hangingPunct="1"/>
            <a:r>
              <a:rPr lang="en-GB" altLang="en-US" sz="2400" dirty="0">
                <a:solidFill>
                  <a:schemeClr val="bg1"/>
                </a:solidFill>
              </a:rPr>
              <a:t>If the office have not heard from you by 09.10am they will ring you.</a:t>
            </a:r>
          </a:p>
          <a:p>
            <a:pPr eaLnBrk="1" hangingPunct="1"/>
            <a:endParaRPr lang="en-GB" altLang="en-US" sz="2400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4" y="115838"/>
            <a:ext cx="1312987" cy="1315045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8752691" y="134805"/>
            <a:ext cx="288032" cy="266327"/>
          </a:xfrm>
          <a:prstGeom prst="ellipse">
            <a:avLst/>
          </a:prstGeom>
          <a:solidFill>
            <a:srgbClr val="F15DD5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EFF9A6C-8095-46A2-89B4-007D6AA86B64}"/>
              </a:ext>
            </a:extLst>
          </p:cNvPr>
          <p:cNvGrpSpPr/>
          <p:nvPr/>
        </p:nvGrpSpPr>
        <p:grpSpPr>
          <a:xfrm>
            <a:off x="7090252" y="4941168"/>
            <a:ext cx="1915068" cy="1776067"/>
            <a:chOff x="6732240" y="2996952"/>
            <a:chExt cx="2020451" cy="2023901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258F567E-20EB-4707-A16F-2D38205915C2}"/>
                </a:ext>
              </a:extLst>
            </p:cNvPr>
            <p:cNvSpPr/>
            <p:nvPr/>
          </p:nvSpPr>
          <p:spPr>
            <a:xfrm>
              <a:off x="6732240" y="2996952"/>
              <a:ext cx="2020451" cy="2023901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Picture 6">
              <a:extLst>
                <a:ext uri="{FF2B5EF4-FFF2-40B4-BE49-F238E27FC236}">
                  <a16:creationId xmlns:a16="http://schemas.microsoft.com/office/drawing/2014/main" id="{19ADA924-68B2-4628-A29E-9968A61CD91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4248" y="3068960"/>
              <a:ext cx="1848171" cy="1848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Subtitle 2"/>
          <p:cNvSpPr>
            <a:spLocks noGrp="1"/>
          </p:cNvSpPr>
          <p:nvPr>
            <p:ph type="subTitle" idx="4294967295"/>
          </p:nvPr>
        </p:nvSpPr>
        <p:spPr>
          <a:xfrm>
            <a:off x="467544" y="1988840"/>
            <a:ext cx="6335713" cy="2972668"/>
          </a:xfrm>
        </p:spPr>
        <p:txBody>
          <a:bodyPr lIns="0" rIns="18288">
            <a:noAutofit/>
          </a:bodyPr>
          <a:lstStyle/>
          <a:p>
            <a:pPr marL="0" indent="0" algn="ctr" eaLnBrk="1" hangingPunct="1">
              <a:buFontTx/>
              <a:buNone/>
              <a:defRPr/>
            </a:pPr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BUTTSBURY PRIMARY SCHOOL</a:t>
            </a:r>
          </a:p>
          <a:p>
            <a:pPr marL="0" indent="0" algn="ctr" eaLnBrk="1" hangingPunct="1">
              <a:buFontTx/>
              <a:buNone/>
              <a:defRPr/>
            </a:pPr>
            <a:endParaRPr lang="en-GB" sz="28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0" indent="0" algn="ctr" eaLnBrk="1" hangingPunct="1">
              <a:buFontTx/>
              <a:buNone/>
              <a:defRPr/>
            </a:pPr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We can’t wait to welcome your children and you to Year 3!</a:t>
            </a:r>
          </a:p>
          <a:p>
            <a:pPr marL="0" indent="0" algn="ctr" eaLnBrk="1" hangingPunct="1">
              <a:buFontTx/>
              <a:buNone/>
              <a:defRPr/>
            </a:pPr>
            <a:endParaRPr lang="en-GB" sz="28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0" indent="0" algn="ctr" eaLnBrk="1" hangingPunct="1">
              <a:buFontTx/>
              <a:buNone/>
              <a:defRPr/>
            </a:pPr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Thank you for coming.</a:t>
            </a:r>
          </a:p>
          <a:p>
            <a:pPr marL="0" indent="0" algn="ctr" eaLnBrk="1" hangingPunct="1">
              <a:buFontTx/>
              <a:buNone/>
              <a:defRPr/>
            </a:pPr>
            <a:endParaRPr lang="en-GB" sz="2800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0" indent="0" algn="ctr" eaLnBrk="1" hangingPunct="1">
              <a:buFontTx/>
              <a:buNone/>
              <a:defRPr/>
            </a:pPr>
            <a:r>
              <a: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Are there any questions?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4" y="115838"/>
            <a:ext cx="1312987" cy="131504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A907FB9-CB54-4A43-80F9-9561376274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0579" y="13393"/>
            <a:ext cx="5547969" cy="1615407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2000EE18-CDF4-476F-BD19-F8D2B40784AB}"/>
              </a:ext>
            </a:extLst>
          </p:cNvPr>
          <p:cNvSpPr/>
          <p:nvPr/>
        </p:nvSpPr>
        <p:spPr>
          <a:xfrm>
            <a:off x="8676456" y="1722513"/>
            <a:ext cx="288032" cy="266327"/>
          </a:xfrm>
          <a:prstGeom prst="ellipse">
            <a:avLst/>
          </a:prstGeom>
          <a:solidFill>
            <a:srgbClr val="F15DD5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4167</TotalTime>
  <Words>923</Words>
  <Application>Microsoft Office PowerPoint</Application>
  <PresentationFormat>On-screen Show (4:3)</PresentationFormat>
  <Paragraphs>134</Paragraphs>
  <Slides>18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Trebuchet MS</vt:lpstr>
      <vt:lpstr>Wingdings 3</vt:lpstr>
      <vt:lpstr>Facet</vt:lpstr>
      <vt:lpstr>PowerPoint Presentation</vt:lpstr>
      <vt:lpstr>Your Year 3 Team </vt:lpstr>
      <vt:lpstr>National Curriculum</vt:lpstr>
      <vt:lpstr>Year 2 to 3 Bridging</vt:lpstr>
      <vt:lpstr>Your Child’s First Day</vt:lpstr>
      <vt:lpstr>Uniform</vt:lpstr>
      <vt:lpstr>P.E Kit</vt:lpstr>
      <vt:lpstr>Your Child’s Belongings</vt:lpstr>
      <vt:lpstr>Playtime &amp; Lunchtime</vt:lpstr>
      <vt:lpstr>Homework</vt:lpstr>
      <vt:lpstr>Spellings</vt:lpstr>
      <vt:lpstr>Parent Helpers &amp; Trips</vt:lpstr>
      <vt:lpstr>Rewards</vt:lpstr>
      <vt:lpstr>Reading Challenge</vt:lpstr>
      <vt:lpstr>50 things…</vt:lpstr>
      <vt:lpstr>Parent Communications</vt:lpstr>
      <vt:lpstr>General Organisation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Buttsbury Junior School</dc:title>
  <dc:creator>Donald Lewis</dc:creator>
  <cp:lastModifiedBy>Sbarnes@Buttsbury.local</cp:lastModifiedBy>
  <cp:revision>254</cp:revision>
  <cp:lastPrinted>2025-06-05T04:46:25Z</cp:lastPrinted>
  <dcterms:created xsi:type="dcterms:W3CDTF">2010-06-21T19:33:29Z</dcterms:created>
  <dcterms:modified xsi:type="dcterms:W3CDTF">2025-06-05T17:11:02Z</dcterms:modified>
</cp:coreProperties>
</file>