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9" r:id="rId3"/>
    <p:sldId id="272" r:id="rId4"/>
    <p:sldId id="271" r:id="rId5"/>
    <p:sldId id="275" r:id="rId6"/>
    <p:sldId id="261" r:id="rId7"/>
    <p:sldId id="276" r:id="rId8"/>
    <p:sldId id="277" r:id="rId9"/>
    <p:sldId id="274" r:id="rId10"/>
    <p:sldId id="262" r:id="rId11"/>
    <p:sldId id="266" r:id="rId12"/>
    <p:sldId id="267" r:id="rId13"/>
    <p:sldId id="264" r:id="rId14"/>
    <p:sldId id="263" r:id="rId15"/>
    <p:sldId id="268" r:id="rId16"/>
    <p:sldId id="273" r:id="rId1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 showGuides="1">
      <p:cViewPr varScale="1">
        <p:scale>
          <a:sx n="68" d="100"/>
          <a:sy n="68" d="100"/>
        </p:scale>
        <p:origin x="616" y="4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4EA1EDE-8215-45DF-A3E2-E95326809E9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3D4B969-012F-48A8-A934-AC5BD5FF092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E93EB0D-1A1C-48F6-9C98-75C41AE997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201640-2D8A-436F-9270-57BAADD37092}" type="datetimeFigureOut">
              <a:rPr lang="en-GB" smtClean="0"/>
              <a:t>25/09/2024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66177A0-B012-4A84-AA30-827BDF5C254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B9F2174-278E-4AFD-8FBF-696E514C84B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9C97EB-400E-4FD2-867C-077E78D7F3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7645653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D5EC9B9-49E6-4A60-8848-072AEFE08FD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8309ED4-F8F1-40D7-8F77-9FBCE502445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CA79833-56CC-4C53-A09F-85BF781EC8A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201640-2D8A-436F-9270-57BAADD37092}" type="datetimeFigureOut">
              <a:rPr lang="en-GB" smtClean="0"/>
              <a:t>25/09/2024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009A0D7-61F3-42CF-B66E-EAA1BCE00E4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8FE2F00-4E21-4B09-A352-827CEDA118F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9C97EB-400E-4FD2-867C-077E78D7F3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3000478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8BB6197-2989-4B3F-8FBE-F6486DCBBA8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8BB99AB-8785-4F2E-BAC2-03B15667C1E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FE6B193-29DC-4DE0-844C-EDAB7D53D55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201640-2D8A-436F-9270-57BAADD37092}" type="datetimeFigureOut">
              <a:rPr lang="en-GB" smtClean="0"/>
              <a:t>25/09/2024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752799E-329B-4F18-AE5E-090CA89A765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E7DE593-DD77-4657-86BA-4CD24EDFDB3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9C97EB-400E-4FD2-867C-077E78D7F3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2023193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F077CB8-DEF7-4E84-A3A0-51B991A1464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5ABC564-BD8A-4637-9365-EC1F34EFA9A1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CA9D770-EFB3-44A9-9A80-5284B5A2895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D2D7051-F81C-420B-83D3-C5493647FD5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201640-2D8A-436F-9270-57BAADD37092}" type="datetimeFigureOut">
              <a:rPr lang="en-GB" smtClean="0"/>
              <a:t>25/09/2024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6AD5980-54CA-4049-AA3E-898B41776B2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66B5BA4-3094-49DB-A9F3-58FB3E73E20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9C97EB-400E-4FD2-867C-077E78D7F3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2650564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7572DE3-FF1C-48A8-9FC1-69F0C9C70DC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147DE25-E398-46E6-AEBC-38471782873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1B9E3C1-CE1C-4DE9-9954-5BCB35629E3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4DF74307-C223-4BE2-A147-BAA7DC3EDFE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64666A79-6F48-43C4-AB13-D15C52F164AE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FEE85B2-5351-4231-8C87-5BBA6AC2C25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201640-2D8A-436F-9270-57BAADD37092}" type="datetimeFigureOut">
              <a:rPr lang="en-GB" smtClean="0"/>
              <a:t>25/09/2024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35724D33-D683-42D0-8B65-9370A93590C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15C40C1-C168-46CE-92A1-8979CA28A9E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9C97EB-400E-4FD2-867C-077E78D7F3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7566080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4E7BE82-E7FC-4AC4-AECD-1E7FA21D80C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C7B41B1-1051-4B93-9649-3B46B809EE8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201640-2D8A-436F-9270-57BAADD37092}" type="datetimeFigureOut">
              <a:rPr lang="en-GB" smtClean="0"/>
              <a:t>25/09/2024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5F543318-C642-41CE-BA5E-0C9C832B5F7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6CACFE0-81F5-4320-BE1D-087D35FE05F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9C97EB-400E-4FD2-867C-077E78D7F3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924598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E080AC37-6985-4935-84C2-D7A0D5F8343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201640-2D8A-436F-9270-57BAADD37092}" type="datetimeFigureOut">
              <a:rPr lang="en-GB" smtClean="0"/>
              <a:t>25/09/2024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80F1C79C-143D-461E-8948-F24367C4BF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F06D973-A497-458D-A70C-DEA29AF5240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9C97EB-400E-4FD2-867C-077E78D7F3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6957094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D71C3FA-1B67-4098-AA09-7DEDEFC8F0F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9D392AC-B0B8-4691-983C-9CCC090A1D3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A3CB047-519C-4990-9F7C-D0459A493E8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62C89E2-4B46-4F4E-A4D6-F9A8A2055CB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201640-2D8A-436F-9270-57BAADD37092}" type="datetimeFigureOut">
              <a:rPr lang="en-GB" smtClean="0"/>
              <a:t>25/09/2024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5150340-62FF-4437-90AF-7B2060BC4CC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D5D7B4F-E678-4E69-AEC0-F6C08C939A1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9C97EB-400E-4FD2-867C-077E78D7F3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3212175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904F29-1F9E-4A48-937D-5FAFF167639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2D3C3E99-8218-45B1-9DBC-4F8B91C389B5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DC7CFF7-1A2C-437A-A05A-5E74C9553C2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7BE49D9-7C23-424E-9215-8AB914BB472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201640-2D8A-436F-9270-57BAADD37092}" type="datetimeFigureOut">
              <a:rPr lang="en-GB" smtClean="0"/>
              <a:t>25/09/2024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593D508-FD3A-48A4-9698-7FB47D67296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06E778A-775F-4F9B-A1C0-F16E5688CAB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9C97EB-400E-4FD2-867C-077E78D7F3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5572963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616B60B-7B88-45C9-825D-326D9719633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75BF134-2E92-49FE-8BCB-F683CE6CD5B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2E98098-6416-4BEF-964E-727FA8D8A73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201640-2D8A-436F-9270-57BAADD37092}" type="datetimeFigureOut">
              <a:rPr lang="en-GB" smtClean="0"/>
              <a:t>25/09/2024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09B5F86-B294-48A5-AE2A-7A243279C5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A808C85-2A69-45A4-9279-4ECCF2DC5AC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9C97EB-400E-4FD2-867C-077E78D7F3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3655433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4C6DCAF6-B3D2-403F-980B-4E3A8443DA40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56836E1F-34A4-41BD-8EC2-CB525FF8BC9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7061EC7-A336-4A07-91CF-836D89C5123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201640-2D8A-436F-9270-57BAADD37092}" type="datetimeFigureOut">
              <a:rPr lang="en-GB" smtClean="0"/>
              <a:t>25/09/2024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415A0F2-A7E3-42B6-86AB-6E0A59F6C44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A1C347A-0C1B-4FB3-B27E-8F4D554B1EF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9C97EB-400E-4FD2-867C-077E78D7F3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9202411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000">
            <a:alpha val="50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953302C5-7723-4124-8E42-A2EC2B55790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87A57BE-337F-4FBA-B7DF-1D4075AE378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193B142-0F9A-4740-90DF-BE39602D3F82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B201640-2D8A-436F-9270-57BAADD37092}" type="datetimeFigureOut">
              <a:rPr lang="en-GB" smtClean="0"/>
              <a:t>25/09/2024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D340F29-D4B2-40B0-8D7A-66C2E7D2B72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65EC9B6-9BB0-4421-B737-EFBA1D9700A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C9C97EB-400E-4FD2-867C-077E78D7F3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2620634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8.png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65000"/>
            <a:alpha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D9F24388-2E68-4BF1-B11C-A9D269EBD83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4900" y="114213"/>
            <a:ext cx="5359333" cy="3516667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25CBFD35-1810-4D85-8F34-29DA62958DAB}"/>
              </a:ext>
            </a:extLst>
          </p:cNvPr>
          <p:cNvSpPr txBox="1"/>
          <p:nvPr/>
        </p:nvSpPr>
        <p:spPr>
          <a:xfrm>
            <a:off x="11447756" y="6374455"/>
            <a:ext cx="9144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LW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B51BDC0F-0E28-43BE-97B8-ECE0C82C4BBF}"/>
              </a:ext>
            </a:extLst>
          </p:cNvPr>
          <p:cNvSpPr txBox="1"/>
          <p:nvPr/>
        </p:nvSpPr>
        <p:spPr>
          <a:xfrm>
            <a:off x="2500543" y="4566639"/>
            <a:ext cx="680029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 err="1"/>
              <a:t>Buttsbury</a:t>
            </a:r>
            <a:r>
              <a:rPr lang="en-GB" sz="2400" dirty="0"/>
              <a:t> Junior School and </a:t>
            </a:r>
            <a:r>
              <a:rPr lang="en-GB" sz="2400" dirty="0" err="1"/>
              <a:t>Buttsbury</a:t>
            </a:r>
            <a:r>
              <a:rPr lang="en-GB" sz="2400" dirty="0"/>
              <a:t> Infant School</a:t>
            </a:r>
          </a:p>
          <a:p>
            <a:pPr algn="ctr"/>
            <a:r>
              <a:rPr lang="en-GB" sz="2400" dirty="0"/>
              <a:t>Parent Workshop</a:t>
            </a:r>
          </a:p>
          <a:p>
            <a:pPr algn="ctr"/>
            <a:r>
              <a:rPr lang="en-GB" sz="2400" dirty="0"/>
              <a:t>Wednesday 25</a:t>
            </a:r>
            <a:r>
              <a:rPr lang="en-GB" sz="2400" baseline="30000" dirty="0"/>
              <a:t>th</a:t>
            </a:r>
            <a:r>
              <a:rPr lang="en-GB" sz="2400" dirty="0"/>
              <a:t> September 2024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46972FA4-F9DA-4321-A05A-7E9C0D99351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116716" y="114213"/>
            <a:ext cx="5788240" cy="35166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3509828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F1CE272B-5055-4BBC-8F16-3302FA407D1E}"/>
              </a:ext>
            </a:extLst>
          </p:cNvPr>
          <p:cNvSpPr/>
          <p:nvPr/>
        </p:nvSpPr>
        <p:spPr>
          <a:xfrm>
            <a:off x="1343487" y="1317840"/>
            <a:ext cx="9247573" cy="40318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3200" dirty="0">
                <a:latin typeface="Comic Sans MS" panose="030F0702030302020204" pitchFamily="66" charset="0"/>
              </a:rPr>
              <a:t>What we’ll talk about today</a:t>
            </a:r>
          </a:p>
          <a:p>
            <a:endParaRPr lang="en-GB" sz="3200" dirty="0">
              <a:latin typeface="Comic Sans MS" panose="030F0702030302020204" pitchFamily="66" charset="0"/>
            </a:endParaRPr>
          </a:p>
          <a:p>
            <a:r>
              <a:rPr lang="en-GB" sz="3200" dirty="0">
                <a:latin typeface="Comic Sans MS" panose="030F0702030302020204" pitchFamily="66" charset="0"/>
              </a:rPr>
              <a:t>• The benefits reading offers your child</a:t>
            </a:r>
          </a:p>
          <a:p>
            <a:r>
              <a:rPr lang="en-GB" sz="3200" dirty="0">
                <a:latin typeface="Comic Sans MS" panose="030F0702030302020204" pitchFamily="66" charset="0"/>
              </a:rPr>
              <a:t>• The power of reading</a:t>
            </a:r>
          </a:p>
          <a:p>
            <a:r>
              <a:rPr lang="en-GB" sz="3200" dirty="0">
                <a:latin typeface="Comic Sans MS" panose="030F0702030302020204" pitchFamily="66" charset="0"/>
              </a:rPr>
              <a:t>• Reading for pleasure</a:t>
            </a:r>
          </a:p>
          <a:p>
            <a:r>
              <a:rPr lang="en-GB" sz="3200" dirty="0">
                <a:latin typeface="Comic Sans MS" panose="030F0702030302020204" pitchFamily="66" charset="0"/>
              </a:rPr>
              <a:t>• Help with ideas to encourage your child to read at home</a:t>
            </a:r>
          </a:p>
          <a:p>
            <a:r>
              <a:rPr lang="en-GB" sz="3200" dirty="0">
                <a:latin typeface="Comic Sans MS" panose="030F0702030302020204" pitchFamily="66" charset="0"/>
              </a:rPr>
              <a:t>• Questioning strategies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8379C4C4-B8B0-4A80-ADFE-F7FE2D372106}"/>
              </a:ext>
            </a:extLst>
          </p:cNvPr>
          <p:cNvSpPr txBox="1"/>
          <p:nvPr/>
        </p:nvSpPr>
        <p:spPr>
          <a:xfrm>
            <a:off x="11176986" y="6256992"/>
            <a:ext cx="158910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LW</a:t>
            </a:r>
          </a:p>
        </p:txBody>
      </p:sp>
    </p:spTree>
    <p:extLst>
      <p:ext uri="{BB962C8B-B14F-4D97-AF65-F5344CB8AC3E}">
        <p14:creationId xmlns:p14="http://schemas.microsoft.com/office/powerpoint/2010/main" val="183920275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70CF82B9-852B-407F-8F1C-1D1F854B5BF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135F7399-BC97-40EE-ACAB-7660D0438DB4}"/>
              </a:ext>
            </a:extLst>
          </p:cNvPr>
          <p:cNvSpPr txBox="1"/>
          <p:nvPr/>
        </p:nvSpPr>
        <p:spPr>
          <a:xfrm>
            <a:off x="11443316" y="6361760"/>
            <a:ext cx="134940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FC</a:t>
            </a:r>
          </a:p>
        </p:txBody>
      </p:sp>
    </p:spTree>
    <p:extLst>
      <p:ext uri="{BB962C8B-B14F-4D97-AF65-F5344CB8AC3E}">
        <p14:creationId xmlns:p14="http://schemas.microsoft.com/office/powerpoint/2010/main" val="407843045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A4536482-965F-4A71-A8EA-511A796F0D2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687D9E2E-885F-4258-8D41-9B007B17BA6E}"/>
              </a:ext>
            </a:extLst>
          </p:cNvPr>
          <p:cNvSpPr/>
          <p:nvPr/>
        </p:nvSpPr>
        <p:spPr>
          <a:xfrm>
            <a:off x="3444536" y="2911876"/>
            <a:ext cx="5104660" cy="1544714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632D5E28-5B48-497E-954C-494A6DA4068F}"/>
              </a:ext>
            </a:extLst>
          </p:cNvPr>
          <p:cNvSpPr txBox="1"/>
          <p:nvPr/>
        </p:nvSpPr>
        <p:spPr>
          <a:xfrm>
            <a:off x="4129596" y="3293615"/>
            <a:ext cx="393280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b="1" dirty="0"/>
              <a:t>THE EVIDENCE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8D0D5448-C551-4A74-BA37-B9AFE283C231}"/>
              </a:ext>
            </a:extLst>
          </p:cNvPr>
          <p:cNvSpPr txBox="1"/>
          <p:nvPr/>
        </p:nvSpPr>
        <p:spPr>
          <a:xfrm>
            <a:off x="11327907" y="6338656"/>
            <a:ext cx="13405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solidFill>
                  <a:schemeClr val="bg1"/>
                </a:solidFill>
              </a:rPr>
              <a:t>FC</a:t>
            </a:r>
          </a:p>
        </p:txBody>
      </p:sp>
    </p:spTree>
    <p:extLst>
      <p:ext uri="{BB962C8B-B14F-4D97-AF65-F5344CB8AC3E}">
        <p14:creationId xmlns:p14="http://schemas.microsoft.com/office/powerpoint/2010/main" val="262063808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65000"/>
            <a:alpha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61C59DE5-7080-4693-B439-D7C827BD2D0B}"/>
              </a:ext>
            </a:extLst>
          </p:cNvPr>
          <p:cNvSpPr/>
          <p:nvPr/>
        </p:nvSpPr>
        <p:spPr>
          <a:xfrm>
            <a:off x="473477" y="2006036"/>
            <a:ext cx="11245046" cy="4341497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28424C64-72DE-4549-8BD8-566EE3FD8F0D}"/>
              </a:ext>
            </a:extLst>
          </p:cNvPr>
          <p:cNvSpPr/>
          <p:nvPr/>
        </p:nvSpPr>
        <p:spPr>
          <a:xfrm>
            <a:off x="677660" y="2327113"/>
            <a:ext cx="11040863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dirty="0"/>
              <a:t>“Researchers in the United States who looked at the impact of parents reading with their children quoted the following figures in a news release about their findings: Here’s how many words kids would have heard by the time they were 5 years old: Never read to, 4,662 words; 1–2 times per week, 63,570 words; 3–5times per week, 169,520 words; daily, 296,660 words; and five books a day,1,483,300 words.” </a:t>
            </a:r>
          </a:p>
          <a:p>
            <a:endParaRPr lang="en-GB" sz="2800" dirty="0"/>
          </a:p>
          <a:p>
            <a:r>
              <a:rPr lang="en-GB" sz="2800" dirty="0"/>
              <a:t>The Reading Framework, Department for Education (July 2021)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E3A9048B-5DD2-4E29-BFA4-83BEF5F6F38A}"/>
              </a:ext>
            </a:extLst>
          </p:cNvPr>
          <p:cNvSpPr/>
          <p:nvPr/>
        </p:nvSpPr>
        <p:spPr>
          <a:xfrm>
            <a:off x="3293615" y="195309"/>
            <a:ext cx="5104660" cy="1544714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E2A495CF-7E75-487E-A9F4-64D3EBA66373}"/>
              </a:ext>
            </a:extLst>
          </p:cNvPr>
          <p:cNvSpPr txBox="1"/>
          <p:nvPr/>
        </p:nvSpPr>
        <p:spPr>
          <a:xfrm>
            <a:off x="4129596" y="613723"/>
            <a:ext cx="393280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b="1" dirty="0"/>
              <a:t>MORE EVIDENCE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4F85D73B-B6A7-4F4A-A828-F1284CAEFA6A}"/>
              </a:ext>
            </a:extLst>
          </p:cNvPr>
          <p:cNvSpPr txBox="1"/>
          <p:nvPr/>
        </p:nvSpPr>
        <p:spPr>
          <a:xfrm>
            <a:off x="11416682" y="6381280"/>
            <a:ext cx="60368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FC</a:t>
            </a:r>
          </a:p>
        </p:txBody>
      </p:sp>
    </p:spTree>
    <p:extLst>
      <p:ext uri="{BB962C8B-B14F-4D97-AF65-F5344CB8AC3E}">
        <p14:creationId xmlns:p14="http://schemas.microsoft.com/office/powerpoint/2010/main" val="423420013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:a16="http://schemas.microsoft.com/office/drawing/2014/main" id="{E0457AB0-AAB1-42FB-A4FE-8C407444C5F9}"/>
              </a:ext>
            </a:extLst>
          </p:cNvPr>
          <p:cNvSpPr/>
          <p:nvPr/>
        </p:nvSpPr>
        <p:spPr>
          <a:xfrm>
            <a:off x="0" y="3384386"/>
            <a:ext cx="12192000" cy="3473614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EE289F48-362C-4D75-8D53-5C2EE5A5AB9C}"/>
              </a:ext>
            </a:extLst>
          </p:cNvPr>
          <p:cNvSpPr/>
          <p:nvPr/>
        </p:nvSpPr>
        <p:spPr>
          <a:xfrm>
            <a:off x="395057" y="3650640"/>
            <a:ext cx="11688932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n-GB" sz="3200" dirty="0"/>
          </a:p>
          <a:p>
            <a:r>
              <a:rPr lang="en-GB" sz="3200" dirty="0"/>
              <a:t>• Just 10-15 minutes of reading with your child each day is one of the best ways you can support their education and life chances.</a:t>
            </a:r>
          </a:p>
          <a:p>
            <a:r>
              <a:rPr lang="en-GB" sz="3200" dirty="0"/>
              <a:t>• Reading aloud is a great opportunity to share and bond with your</a:t>
            </a:r>
          </a:p>
          <a:p>
            <a:r>
              <a:rPr lang="en-GB" sz="3200" dirty="0"/>
              <a:t>child.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3B6F6C8F-FFCD-46D7-B57E-8CF5140E9368}"/>
              </a:ext>
            </a:extLst>
          </p:cNvPr>
          <p:cNvSpPr txBox="1"/>
          <p:nvPr/>
        </p:nvSpPr>
        <p:spPr>
          <a:xfrm>
            <a:off x="11382653" y="6395944"/>
            <a:ext cx="7013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FC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A7C5FB07-09AF-4FDD-816F-AD745B67210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5557"/>
            <a:ext cx="6518600" cy="3477110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D1FF7905-DFA3-48F1-87D0-21405EBF9C8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518600" y="0"/>
            <a:ext cx="5673400" cy="34598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7358357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50000"/>
            <a:alpha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xplosion: 8 Points 2">
            <a:extLst>
              <a:ext uri="{FF2B5EF4-FFF2-40B4-BE49-F238E27FC236}">
                <a16:creationId xmlns:a16="http://schemas.microsoft.com/office/drawing/2014/main" id="{E72F1D76-1AA8-4877-A403-432679BC9ED7}"/>
              </a:ext>
            </a:extLst>
          </p:cNvPr>
          <p:cNvSpPr/>
          <p:nvPr/>
        </p:nvSpPr>
        <p:spPr>
          <a:xfrm rot="730176">
            <a:off x="9595701" y="2547818"/>
            <a:ext cx="2598401" cy="2556769"/>
          </a:xfrm>
          <a:prstGeom prst="irregularSeal1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dirty="0"/>
              <a:t>Daily readers</a:t>
            </a:r>
          </a:p>
        </p:txBody>
      </p:sp>
      <p:sp>
        <p:nvSpPr>
          <p:cNvPr id="4" name="Explosion: 8 Points 3">
            <a:extLst>
              <a:ext uri="{FF2B5EF4-FFF2-40B4-BE49-F238E27FC236}">
                <a16:creationId xmlns:a16="http://schemas.microsoft.com/office/drawing/2014/main" id="{705FC6DD-BCC4-47A2-843F-9E86219865EE}"/>
              </a:ext>
            </a:extLst>
          </p:cNvPr>
          <p:cNvSpPr/>
          <p:nvPr/>
        </p:nvSpPr>
        <p:spPr>
          <a:xfrm>
            <a:off x="245987" y="4488816"/>
            <a:ext cx="3232794" cy="2369184"/>
          </a:xfrm>
          <a:prstGeom prst="irregularSeal1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dirty="0"/>
              <a:t>Guided reader group</a:t>
            </a:r>
          </a:p>
        </p:txBody>
      </p:sp>
      <p:sp>
        <p:nvSpPr>
          <p:cNvPr id="5" name="Explosion: 8 Points 4">
            <a:extLst>
              <a:ext uri="{FF2B5EF4-FFF2-40B4-BE49-F238E27FC236}">
                <a16:creationId xmlns:a16="http://schemas.microsoft.com/office/drawing/2014/main" id="{86E40718-1EDC-4612-87C1-73A94A733CD5}"/>
              </a:ext>
            </a:extLst>
          </p:cNvPr>
          <p:cNvSpPr/>
          <p:nvPr/>
        </p:nvSpPr>
        <p:spPr>
          <a:xfrm>
            <a:off x="9527665" y="571384"/>
            <a:ext cx="2598401" cy="2408210"/>
          </a:xfrm>
          <a:prstGeom prst="irregularSeal1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dirty="0"/>
              <a:t>World Book Day celebrations</a:t>
            </a:r>
          </a:p>
        </p:txBody>
      </p:sp>
      <p:sp>
        <p:nvSpPr>
          <p:cNvPr id="6" name="Explosion: 8 Points 5">
            <a:extLst>
              <a:ext uri="{FF2B5EF4-FFF2-40B4-BE49-F238E27FC236}">
                <a16:creationId xmlns:a16="http://schemas.microsoft.com/office/drawing/2014/main" id="{64FB4450-3F04-4A0B-8E41-1FC0F76FD616}"/>
              </a:ext>
            </a:extLst>
          </p:cNvPr>
          <p:cNvSpPr/>
          <p:nvPr/>
        </p:nvSpPr>
        <p:spPr>
          <a:xfrm rot="704797">
            <a:off x="-13249" y="2473030"/>
            <a:ext cx="3713435" cy="2525153"/>
          </a:xfrm>
          <a:prstGeom prst="irregularSeal1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dirty="0"/>
              <a:t>Book Club (Year 6 leaders and Year 3 attendees)</a:t>
            </a:r>
          </a:p>
        </p:txBody>
      </p:sp>
      <p:sp>
        <p:nvSpPr>
          <p:cNvPr id="7" name="Explosion: 8 Points 6">
            <a:extLst>
              <a:ext uri="{FF2B5EF4-FFF2-40B4-BE49-F238E27FC236}">
                <a16:creationId xmlns:a16="http://schemas.microsoft.com/office/drawing/2014/main" id="{537F6660-2EB6-4F4E-A131-3CFAC5C94614}"/>
              </a:ext>
            </a:extLst>
          </p:cNvPr>
          <p:cNvSpPr/>
          <p:nvPr/>
        </p:nvSpPr>
        <p:spPr>
          <a:xfrm>
            <a:off x="2249970" y="816143"/>
            <a:ext cx="2364883" cy="2163451"/>
          </a:xfrm>
          <a:prstGeom prst="irregularSeal1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dirty="0"/>
              <a:t>Reading awards</a:t>
            </a:r>
          </a:p>
        </p:txBody>
      </p:sp>
      <p:sp>
        <p:nvSpPr>
          <p:cNvPr id="8" name="Explosion: 8 Points 7">
            <a:extLst>
              <a:ext uri="{FF2B5EF4-FFF2-40B4-BE49-F238E27FC236}">
                <a16:creationId xmlns:a16="http://schemas.microsoft.com/office/drawing/2014/main" id="{1711BB14-EA47-42E5-BEF1-02352A10E8B4}"/>
              </a:ext>
            </a:extLst>
          </p:cNvPr>
          <p:cNvSpPr/>
          <p:nvPr/>
        </p:nvSpPr>
        <p:spPr>
          <a:xfrm>
            <a:off x="6904429" y="2706440"/>
            <a:ext cx="2713308" cy="2800543"/>
          </a:xfrm>
          <a:prstGeom prst="irregularSeal1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/>
              <a:t>Librarians (staff and children)</a:t>
            </a:r>
            <a:endParaRPr lang="en-GB" dirty="0"/>
          </a:p>
        </p:txBody>
      </p:sp>
      <p:sp>
        <p:nvSpPr>
          <p:cNvPr id="9" name="Explosion: 8 Points 8">
            <a:extLst>
              <a:ext uri="{FF2B5EF4-FFF2-40B4-BE49-F238E27FC236}">
                <a16:creationId xmlns:a16="http://schemas.microsoft.com/office/drawing/2014/main" id="{71CDB4F5-DF3A-4D2E-A0F5-DEC16B9D9149}"/>
              </a:ext>
            </a:extLst>
          </p:cNvPr>
          <p:cNvSpPr/>
          <p:nvPr/>
        </p:nvSpPr>
        <p:spPr>
          <a:xfrm rot="1079162">
            <a:off x="7089359" y="5137426"/>
            <a:ext cx="2006991" cy="1835831"/>
          </a:xfrm>
          <a:prstGeom prst="irregularSeal1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dirty="0"/>
              <a:t>Parent readers</a:t>
            </a:r>
          </a:p>
        </p:txBody>
      </p:sp>
      <p:sp>
        <p:nvSpPr>
          <p:cNvPr id="10" name="Explosion: 8 Points 9">
            <a:extLst>
              <a:ext uri="{FF2B5EF4-FFF2-40B4-BE49-F238E27FC236}">
                <a16:creationId xmlns:a16="http://schemas.microsoft.com/office/drawing/2014/main" id="{AE9E4D86-5564-40CC-8D3B-742EB32DD085}"/>
              </a:ext>
            </a:extLst>
          </p:cNvPr>
          <p:cNvSpPr/>
          <p:nvPr/>
        </p:nvSpPr>
        <p:spPr>
          <a:xfrm rot="20519081">
            <a:off x="3834710" y="4439223"/>
            <a:ext cx="3076311" cy="2469472"/>
          </a:xfrm>
          <a:prstGeom prst="irregularSeal1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dirty="0"/>
              <a:t>Comprehension lessons 4X per week</a:t>
            </a:r>
          </a:p>
        </p:txBody>
      </p:sp>
      <p:sp>
        <p:nvSpPr>
          <p:cNvPr id="11" name="Explosion: 8 Points 10">
            <a:extLst>
              <a:ext uri="{FF2B5EF4-FFF2-40B4-BE49-F238E27FC236}">
                <a16:creationId xmlns:a16="http://schemas.microsoft.com/office/drawing/2014/main" id="{4B0539F3-904F-47BD-A362-4E3CD5B942AF}"/>
              </a:ext>
            </a:extLst>
          </p:cNvPr>
          <p:cNvSpPr/>
          <p:nvPr/>
        </p:nvSpPr>
        <p:spPr>
          <a:xfrm>
            <a:off x="99485" y="0"/>
            <a:ext cx="2315592" cy="2602636"/>
          </a:xfrm>
          <a:prstGeom prst="irregularSeal1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dirty="0"/>
              <a:t>Topic loan boxes</a:t>
            </a:r>
          </a:p>
        </p:txBody>
      </p:sp>
      <p:sp>
        <p:nvSpPr>
          <p:cNvPr id="12" name="Explosion: 8 Points 11">
            <a:extLst>
              <a:ext uri="{FF2B5EF4-FFF2-40B4-BE49-F238E27FC236}">
                <a16:creationId xmlns:a16="http://schemas.microsoft.com/office/drawing/2014/main" id="{C47D3706-C76B-4DDA-9519-ABE1B79913E2}"/>
              </a:ext>
            </a:extLst>
          </p:cNvPr>
          <p:cNvSpPr/>
          <p:nvPr/>
        </p:nvSpPr>
        <p:spPr>
          <a:xfrm rot="21327094">
            <a:off x="3174094" y="2292339"/>
            <a:ext cx="3284186" cy="2813237"/>
          </a:xfrm>
          <a:prstGeom prst="irregularSeal1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dirty="0"/>
              <a:t>Engaging library welcoming pupils at lunchtimes</a:t>
            </a:r>
          </a:p>
        </p:txBody>
      </p:sp>
      <p:sp>
        <p:nvSpPr>
          <p:cNvPr id="13" name="Explosion: 8 Points 12">
            <a:extLst>
              <a:ext uri="{FF2B5EF4-FFF2-40B4-BE49-F238E27FC236}">
                <a16:creationId xmlns:a16="http://schemas.microsoft.com/office/drawing/2014/main" id="{C04C92CF-C6F8-48E8-80E1-5140F140724D}"/>
              </a:ext>
            </a:extLst>
          </p:cNvPr>
          <p:cNvSpPr/>
          <p:nvPr/>
        </p:nvSpPr>
        <p:spPr>
          <a:xfrm>
            <a:off x="9134521" y="4488624"/>
            <a:ext cx="2460594" cy="2469472"/>
          </a:xfrm>
          <a:prstGeom prst="irregularSeal1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dirty="0"/>
              <a:t>Quality texts to choose from</a:t>
            </a:r>
          </a:p>
        </p:txBody>
      </p:sp>
      <p:sp>
        <p:nvSpPr>
          <p:cNvPr id="14" name="Explosion: 8 Points 13">
            <a:extLst>
              <a:ext uri="{FF2B5EF4-FFF2-40B4-BE49-F238E27FC236}">
                <a16:creationId xmlns:a16="http://schemas.microsoft.com/office/drawing/2014/main" id="{3BD11CC0-2360-4898-9B09-930654AD8483}"/>
              </a:ext>
            </a:extLst>
          </p:cNvPr>
          <p:cNvSpPr/>
          <p:nvPr/>
        </p:nvSpPr>
        <p:spPr>
          <a:xfrm rot="731573">
            <a:off x="7518234" y="229735"/>
            <a:ext cx="2282504" cy="2283553"/>
          </a:xfrm>
          <a:prstGeom prst="irregularSeal1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dirty="0"/>
              <a:t>Class novel</a:t>
            </a:r>
          </a:p>
        </p:txBody>
      </p:sp>
      <p:sp>
        <p:nvSpPr>
          <p:cNvPr id="17" name="Explosion: 8 Points 16">
            <a:extLst>
              <a:ext uri="{FF2B5EF4-FFF2-40B4-BE49-F238E27FC236}">
                <a16:creationId xmlns:a16="http://schemas.microsoft.com/office/drawing/2014/main" id="{5B02F47E-B80E-4EC1-A23A-64E8A9A100EC}"/>
              </a:ext>
            </a:extLst>
          </p:cNvPr>
          <p:cNvSpPr/>
          <p:nvPr/>
        </p:nvSpPr>
        <p:spPr>
          <a:xfrm>
            <a:off x="5510846" y="1346084"/>
            <a:ext cx="2364883" cy="2163451"/>
          </a:xfrm>
          <a:prstGeom prst="irregularSeal1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dirty="0"/>
              <a:t>Author of the term</a:t>
            </a:r>
          </a:p>
        </p:txBody>
      </p:sp>
      <p:pic>
        <p:nvPicPr>
          <p:cNvPr id="18" name="Picture 17">
            <a:extLst>
              <a:ext uri="{FF2B5EF4-FFF2-40B4-BE49-F238E27FC236}">
                <a16:creationId xmlns:a16="http://schemas.microsoft.com/office/drawing/2014/main" id="{8BE3DEF6-D8FA-47D8-9715-578A035B585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312711" y="51121"/>
            <a:ext cx="3115110" cy="1190791"/>
          </a:xfrm>
          <a:prstGeom prst="rect">
            <a:avLst/>
          </a:prstGeom>
        </p:spPr>
      </p:pic>
      <p:sp>
        <p:nvSpPr>
          <p:cNvPr id="19" name="TextBox 18">
            <a:extLst>
              <a:ext uri="{FF2B5EF4-FFF2-40B4-BE49-F238E27FC236}">
                <a16:creationId xmlns:a16="http://schemas.microsoft.com/office/drawing/2014/main" id="{1D29BEEB-6D48-4939-B437-F61DB45C6D1E}"/>
              </a:ext>
            </a:extLst>
          </p:cNvPr>
          <p:cNvSpPr txBox="1"/>
          <p:nvPr/>
        </p:nvSpPr>
        <p:spPr>
          <a:xfrm>
            <a:off x="11511446" y="6286616"/>
            <a:ext cx="86409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FC</a:t>
            </a:r>
          </a:p>
        </p:txBody>
      </p:sp>
    </p:spTree>
    <p:extLst>
      <p:ext uri="{BB962C8B-B14F-4D97-AF65-F5344CB8AC3E}">
        <p14:creationId xmlns:p14="http://schemas.microsoft.com/office/powerpoint/2010/main" val="237862506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50000"/>
            <a:alpha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xplosion: 8 Points 2">
            <a:extLst>
              <a:ext uri="{FF2B5EF4-FFF2-40B4-BE49-F238E27FC236}">
                <a16:creationId xmlns:a16="http://schemas.microsoft.com/office/drawing/2014/main" id="{E72F1D76-1AA8-4877-A403-432679BC9ED7}"/>
              </a:ext>
            </a:extLst>
          </p:cNvPr>
          <p:cNvSpPr/>
          <p:nvPr/>
        </p:nvSpPr>
        <p:spPr>
          <a:xfrm rot="730176">
            <a:off x="9595701" y="2547818"/>
            <a:ext cx="2598401" cy="2556769"/>
          </a:xfrm>
          <a:prstGeom prst="irregularSeal1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dirty="0"/>
              <a:t>Daily readers</a:t>
            </a:r>
          </a:p>
        </p:txBody>
      </p:sp>
      <p:sp>
        <p:nvSpPr>
          <p:cNvPr id="4" name="Explosion: 8 Points 3">
            <a:extLst>
              <a:ext uri="{FF2B5EF4-FFF2-40B4-BE49-F238E27FC236}">
                <a16:creationId xmlns:a16="http://schemas.microsoft.com/office/drawing/2014/main" id="{705FC6DD-BCC4-47A2-843F-9E86219865EE}"/>
              </a:ext>
            </a:extLst>
          </p:cNvPr>
          <p:cNvSpPr/>
          <p:nvPr/>
        </p:nvSpPr>
        <p:spPr>
          <a:xfrm>
            <a:off x="1163306" y="4488816"/>
            <a:ext cx="3232794" cy="2369184"/>
          </a:xfrm>
          <a:prstGeom prst="irregularSeal1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dirty="0"/>
              <a:t>Reading lessons</a:t>
            </a:r>
          </a:p>
        </p:txBody>
      </p:sp>
      <p:sp>
        <p:nvSpPr>
          <p:cNvPr id="5" name="Explosion: 8 Points 4">
            <a:extLst>
              <a:ext uri="{FF2B5EF4-FFF2-40B4-BE49-F238E27FC236}">
                <a16:creationId xmlns:a16="http://schemas.microsoft.com/office/drawing/2014/main" id="{86E40718-1EDC-4612-87C1-73A94A733CD5}"/>
              </a:ext>
            </a:extLst>
          </p:cNvPr>
          <p:cNvSpPr/>
          <p:nvPr/>
        </p:nvSpPr>
        <p:spPr>
          <a:xfrm>
            <a:off x="9527665" y="571384"/>
            <a:ext cx="2598401" cy="2408210"/>
          </a:xfrm>
          <a:prstGeom prst="irregularSeal1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dirty="0"/>
              <a:t>World Book Day celebrations</a:t>
            </a:r>
          </a:p>
        </p:txBody>
      </p:sp>
      <p:sp>
        <p:nvSpPr>
          <p:cNvPr id="6" name="Explosion: 8 Points 5">
            <a:extLst>
              <a:ext uri="{FF2B5EF4-FFF2-40B4-BE49-F238E27FC236}">
                <a16:creationId xmlns:a16="http://schemas.microsoft.com/office/drawing/2014/main" id="{64FB4450-3F04-4A0B-8E41-1FC0F76FD616}"/>
              </a:ext>
            </a:extLst>
          </p:cNvPr>
          <p:cNvSpPr/>
          <p:nvPr/>
        </p:nvSpPr>
        <p:spPr>
          <a:xfrm rot="704797">
            <a:off x="-13249" y="2473030"/>
            <a:ext cx="3713435" cy="2525153"/>
          </a:xfrm>
          <a:prstGeom prst="irregularSeal1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dirty="0"/>
              <a:t>Library bus!</a:t>
            </a:r>
          </a:p>
        </p:txBody>
      </p:sp>
      <p:sp>
        <p:nvSpPr>
          <p:cNvPr id="7" name="Explosion: 8 Points 6">
            <a:extLst>
              <a:ext uri="{FF2B5EF4-FFF2-40B4-BE49-F238E27FC236}">
                <a16:creationId xmlns:a16="http://schemas.microsoft.com/office/drawing/2014/main" id="{537F6660-2EB6-4F4E-A131-3CFAC5C94614}"/>
              </a:ext>
            </a:extLst>
          </p:cNvPr>
          <p:cNvSpPr/>
          <p:nvPr/>
        </p:nvSpPr>
        <p:spPr>
          <a:xfrm>
            <a:off x="2249970" y="816143"/>
            <a:ext cx="2364883" cy="2163451"/>
          </a:xfrm>
          <a:prstGeom prst="irregularSeal1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dirty="0"/>
              <a:t>Reading rewards</a:t>
            </a:r>
          </a:p>
        </p:txBody>
      </p:sp>
      <p:sp>
        <p:nvSpPr>
          <p:cNvPr id="8" name="Explosion: 8 Points 7">
            <a:extLst>
              <a:ext uri="{FF2B5EF4-FFF2-40B4-BE49-F238E27FC236}">
                <a16:creationId xmlns:a16="http://schemas.microsoft.com/office/drawing/2014/main" id="{1711BB14-EA47-42E5-BEF1-02352A10E8B4}"/>
              </a:ext>
            </a:extLst>
          </p:cNvPr>
          <p:cNvSpPr/>
          <p:nvPr/>
        </p:nvSpPr>
        <p:spPr>
          <a:xfrm>
            <a:off x="6904429" y="2706440"/>
            <a:ext cx="2713308" cy="2800543"/>
          </a:xfrm>
          <a:prstGeom prst="irregularSeal1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dirty="0"/>
              <a:t>Book corners</a:t>
            </a:r>
          </a:p>
        </p:txBody>
      </p:sp>
      <p:sp>
        <p:nvSpPr>
          <p:cNvPr id="10" name="Explosion: 8 Points 9">
            <a:extLst>
              <a:ext uri="{FF2B5EF4-FFF2-40B4-BE49-F238E27FC236}">
                <a16:creationId xmlns:a16="http://schemas.microsoft.com/office/drawing/2014/main" id="{AE9E4D86-5564-40CC-8D3B-742EB32DD085}"/>
              </a:ext>
            </a:extLst>
          </p:cNvPr>
          <p:cNvSpPr/>
          <p:nvPr/>
        </p:nvSpPr>
        <p:spPr>
          <a:xfrm rot="20519081">
            <a:off x="4661562" y="4504098"/>
            <a:ext cx="3076311" cy="2469472"/>
          </a:xfrm>
          <a:prstGeom prst="irregularSeal1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dirty="0"/>
              <a:t>Books at playtimes and lunchtimes </a:t>
            </a:r>
          </a:p>
        </p:txBody>
      </p:sp>
      <p:sp>
        <p:nvSpPr>
          <p:cNvPr id="11" name="Explosion: 8 Points 10">
            <a:extLst>
              <a:ext uri="{FF2B5EF4-FFF2-40B4-BE49-F238E27FC236}">
                <a16:creationId xmlns:a16="http://schemas.microsoft.com/office/drawing/2014/main" id="{4B0539F3-904F-47BD-A362-4E3CD5B942AF}"/>
              </a:ext>
            </a:extLst>
          </p:cNvPr>
          <p:cNvSpPr/>
          <p:nvPr/>
        </p:nvSpPr>
        <p:spPr>
          <a:xfrm>
            <a:off x="99485" y="0"/>
            <a:ext cx="2315592" cy="2602636"/>
          </a:xfrm>
          <a:prstGeom prst="irregularSeal1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dirty="0"/>
              <a:t>Special book boxes</a:t>
            </a:r>
          </a:p>
        </p:txBody>
      </p:sp>
      <p:sp>
        <p:nvSpPr>
          <p:cNvPr id="12" name="Explosion: 8 Points 11">
            <a:extLst>
              <a:ext uri="{FF2B5EF4-FFF2-40B4-BE49-F238E27FC236}">
                <a16:creationId xmlns:a16="http://schemas.microsoft.com/office/drawing/2014/main" id="{C47D3706-C76B-4DDA-9519-ABE1B79913E2}"/>
              </a:ext>
            </a:extLst>
          </p:cNvPr>
          <p:cNvSpPr/>
          <p:nvPr/>
        </p:nvSpPr>
        <p:spPr>
          <a:xfrm rot="21327094">
            <a:off x="3174094" y="2292339"/>
            <a:ext cx="3284186" cy="2813237"/>
          </a:xfrm>
          <a:prstGeom prst="irregularSeal1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dirty="0"/>
              <a:t>Daily reading for pleasure</a:t>
            </a:r>
          </a:p>
        </p:txBody>
      </p:sp>
      <p:sp>
        <p:nvSpPr>
          <p:cNvPr id="13" name="Explosion: 8 Points 12">
            <a:extLst>
              <a:ext uri="{FF2B5EF4-FFF2-40B4-BE49-F238E27FC236}">
                <a16:creationId xmlns:a16="http://schemas.microsoft.com/office/drawing/2014/main" id="{C04C92CF-C6F8-48E8-80E1-5140F140724D}"/>
              </a:ext>
            </a:extLst>
          </p:cNvPr>
          <p:cNvSpPr/>
          <p:nvPr/>
        </p:nvSpPr>
        <p:spPr>
          <a:xfrm>
            <a:off x="9134521" y="4488624"/>
            <a:ext cx="2460594" cy="2469472"/>
          </a:xfrm>
          <a:prstGeom prst="irregularSeal1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dirty="0"/>
              <a:t>Quality texts to choose from</a:t>
            </a:r>
          </a:p>
        </p:txBody>
      </p:sp>
      <p:sp>
        <p:nvSpPr>
          <p:cNvPr id="14" name="Explosion: 8 Points 13">
            <a:extLst>
              <a:ext uri="{FF2B5EF4-FFF2-40B4-BE49-F238E27FC236}">
                <a16:creationId xmlns:a16="http://schemas.microsoft.com/office/drawing/2014/main" id="{3BD11CC0-2360-4898-9B09-930654AD8483}"/>
              </a:ext>
            </a:extLst>
          </p:cNvPr>
          <p:cNvSpPr/>
          <p:nvPr/>
        </p:nvSpPr>
        <p:spPr>
          <a:xfrm rot="731573">
            <a:off x="7518234" y="229735"/>
            <a:ext cx="2282504" cy="2283553"/>
          </a:xfrm>
          <a:prstGeom prst="irregularSeal1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dirty="0"/>
              <a:t>Class novel</a:t>
            </a:r>
          </a:p>
        </p:txBody>
      </p:sp>
      <p:sp>
        <p:nvSpPr>
          <p:cNvPr id="17" name="Explosion: 8 Points 16">
            <a:extLst>
              <a:ext uri="{FF2B5EF4-FFF2-40B4-BE49-F238E27FC236}">
                <a16:creationId xmlns:a16="http://schemas.microsoft.com/office/drawing/2014/main" id="{5B02F47E-B80E-4EC1-A23A-64E8A9A100EC}"/>
              </a:ext>
            </a:extLst>
          </p:cNvPr>
          <p:cNvSpPr/>
          <p:nvPr/>
        </p:nvSpPr>
        <p:spPr>
          <a:xfrm>
            <a:off x="5510846" y="1346084"/>
            <a:ext cx="2364883" cy="2163451"/>
          </a:xfrm>
          <a:prstGeom prst="irregularSeal1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dirty="0"/>
              <a:t>Author of the term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7BD0E7B6-5129-4C3C-802B-BDE1D5CF025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48403" y="74047"/>
            <a:ext cx="3738699" cy="964190"/>
          </a:xfrm>
          <a:prstGeom prst="rect">
            <a:avLst/>
          </a:prstGeom>
        </p:spPr>
      </p:pic>
      <p:sp>
        <p:nvSpPr>
          <p:cNvPr id="15" name="TextBox 14">
            <a:extLst>
              <a:ext uri="{FF2B5EF4-FFF2-40B4-BE49-F238E27FC236}">
                <a16:creationId xmlns:a16="http://schemas.microsoft.com/office/drawing/2014/main" id="{2BCB7F7D-81A3-4285-9D1B-8057DC4B2AEE}"/>
              </a:ext>
            </a:extLst>
          </p:cNvPr>
          <p:cNvSpPr txBox="1"/>
          <p:nvPr/>
        </p:nvSpPr>
        <p:spPr>
          <a:xfrm>
            <a:off x="11495952" y="6425475"/>
            <a:ext cx="93511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LW</a:t>
            </a:r>
          </a:p>
        </p:txBody>
      </p:sp>
    </p:spTree>
    <p:extLst>
      <p:ext uri="{BB962C8B-B14F-4D97-AF65-F5344CB8AC3E}">
        <p14:creationId xmlns:p14="http://schemas.microsoft.com/office/powerpoint/2010/main" val="391687274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F63EC624-6D8C-4D4A-B93D-8CCA7356FF27}"/>
              </a:ext>
            </a:extLst>
          </p:cNvPr>
          <p:cNvSpPr txBox="1"/>
          <p:nvPr/>
        </p:nvSpPr>
        <p:spPr>
          <a:xfrm>
            <a:off x="875322" y="445476"/>
            <a:ext cx="10738339" cy="784830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>
                <a:latin typeface="Comic Sans MS" panose="030F0702030302020204" pitchFamily="66" charset="0"/>
              </a:rPr>
              <a:t>Reading at home-</a:t>
            </a:r>
          </a:p>
          <a:p>
            <a:endParaRPr lang="en-GB" sz="4000" dirty="0">
              <a:latin typeface="Comic Sans MS" panose="030F0702030302020204" pitchFamily="66" charset="0"/>
            </a:endParaRPr>
          </a:p>
          <a:p>
            <a:r>
              <a:rPr lang="en-GB" sz="3200" dirty="0">
                <a:latin typeface="Comic Sans MS" panose="030F0702030302020204" pitchFamily="66" charset="0"/>
              </a:rPr>
              <a:t>Have a variety of books at home- let your child choose from these.</a:t>
            </a:r>
          </a:p>
          <a:p>
            <a:r>
              <a:rPr lang="en-GB" sz="3200" dirty="0">
                <a:latin typeface="Comic Sans MS" panose="030F0702030302020204" pitchFamily="66" charset="0"/>
              </a:rPr>
              <a:t>Be a reading role model- let your child see you read for pleasure.</a:t>
            </a:r>
          </a:p>
          <a:p>
            <a:r>
              <a:rPr lang="en-GB" sz="3200" dirty="0">
                <a:latin typeface="Comic Sans MS" panose="030F0702030302020204" pitchFamily="66" charset="0"/>
              </a:rPr>
              <a:t>Read together and share books everyday- talk about your likes and dislikes- it’s okay not to enjoy a book!</a:t>
            </a:r>
          </a:p>
          <a:p>
            <a:r>
              <a:rPr lang="en-GB" sz="3200" dirty="0">
                <a:latin typeface="Comic Sans MS" panose="030F0702030302020204" pitchFamily="66" charset="0"/>
              </a:rPr>
              <a:t>Boys in particular, need to see that reading is something that men do.</a:t>
            </a:r>
          </a:p>
          <a:p>
            <a:endParaRPr lang="en-GB" sz="3200" dirty="0">
              <a:latin typeface="Comic Sans MS" panose="030F0702030302020204" pitchFamily="66" charset="0"/>
            </a:endParaRPr>
          </a:p>
          <a:p>
            <a:endParaRPr lang="en-GB" sz="3200" dirty="0">
              <a:latin typeface="Comic Sans MS" panose="030F0702030302020204" pitchFamily="66" charset="0"/>
            </a:endParaRPr>
          </a:p>
          <a:p>
            <a:endParaRPr lang="en-GB" sz="3200" dirty="0">
              <a:latin typeface="Comic Sans MS" panose="030F0702030302020204" pitchFamily="66" charset="0"/>
            </a:endParaRPr>
          </a:p>
          <a:p>
            <a:endParaRPr lang="en-GB" sz="3200" dirty="0">
              <a:latin typeface="Comic Sans MS" panose="030F0702030302020204" pitchFamily="66" charset="0"/>
            </a:endParaRPr>
          </a:p>
          <a:p>
            <a:endParaRPr lang="en-GB" sz="4000" dirty="0">
              <a:latin typeface="Comic Sans MS" panose="030F0702030302020204" pitchFamily="66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3A7511F-5D11-487F-9A2F-28748201EB8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520238" y="133350"/>
            <a:ext cx="2508930" cy="1409700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8D4B4E63-11BA-405C-8845-B58D867C8C49}"/>
              </a:ext>
            </a:extLst>
          </p:cNvPr>
          <p:cNvSpPr txBox="1"/>
          <p:nvPr/>
        </p:nvSpPr>
        <p:spPr>
          <a:xfrm>
            <a:off x="11252372" y="6251288"/>
            <a:ext cx="155359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LW</a:t>
            </a:r>
          </a:p>
        </p:txBody>
      </p:sp>
    </p:spTree>
    <p:extLst>
      <p:ext uri="{BB962C8B-B14F-4D97-AF65-F5344CB8AC3E}">
        <p14:creationId xmlns:p14="http://schemas.microsoft.com/office/powerpoint/2010/main" val="238176163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8A6B8232-71CB-4B8F-8667-AB95B9F702DD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-271" b="10271"/>
          <a:stretch/>
        </p:blipFill>
        <p:spPr>
          <a:xfrm>
            <a:off x="242887" y="447675"/>
            <a:ext cx="1571625" cy="972000"/>
          </a:xfrm>
          <a:prstGeom prst="rect">
            <a:avLst/>
          </a:prstGeom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9E420B6E-9359-4B66-9E47-7BEDF794CFE8}"/>
              </a:ext>
            </a:extLst>
          </p:cNvPr>
          <p:cNvSpPr/>
          <p:nvPr/>
        </p:nvSpPr>
        <p:spPr>
          <a:xfrm>
            <a:off x="2143125" y="933674"/>
            <a:ext cx="8534399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400" b="1" dirty="0">
                <a:solidFill>
                  <a:srgbClr val="000000"/>
                </a:solidFill>
                <a:latin typeface="Comic Sans MS" panose="030F0702030302020204" pitchFamily="66" charset="0"/>
              </a:rPr>
              <a:t>How does seeing role models read influence children and young people's reading?</a:t>
            </a:r>
          </a:p>
          <a:p>
            <a:endParaRPr lang="en-GB" sz="2400" b="1" dirty="0">
              <a:solidFill>
                <a:srgbClr val="000000"/>
              </a:solidFill>
              <a:latin typeface="Comic Sans MS" panose="030F0702030302020204" pitchFamily="66" charset="0"/>
            </a:endParaRPr>
          </a:p>
          <a:p>
            <a:pPr>
              <a:buFont typeface="Arial" panose="020B0604020202020204" pitchFamily="34" charset="0"/>
              <a:buChar char="•"/>
            </a:pPr>
            <a:r>
              <a:rPr lang="en-GB" sz="2400" dirty="0">
                <a:solidFill>
                  <a:srgbClr val="000000"/>
                </a:solidFill>
                <a:latin typeface="Comic Sans MS" panose="030F0702030302020204" pitchFamily="66" charset="0"/>
              </a:rPr>
              <a:t>More than half (52.9%) of children and young people who had a role model agreed that seeing their role model read would make them think it's okay to read.</a:t>
            </a:r>
          </a:p>
          <a:p>
            <a:r>
              <a:rPr lang="en-GB" sz="2400" dirty="0">
                <a:latin typeface="Comic Sans MS" panose="030F0702030302020204" pitchFamily="66" charset="0"/>
              </a:rPr>
              <a:t>93.4% of children and young people aged 7 to 18 had at least one role model.</a:t>
            </a:r>
          </a:p>
          <a:p>
            <a:r>
              <a:rPr lang="en-GB" sz="2400" dirty="0">
                <a:latin typeface="Comic Sans MS" panose="030F0702030302020204" pitchFamily="66" charset="0"/>
              </a:rPr>
              <a:t>The most popular role models were mums (67.4%) and dads (60.2%).</a:t>
            </a:r>
          </a:p>
          <a:p>
            <a:pPr>
              <a:buFont typeface="Arial" panose="020B0604020202020204" pitchFamily="34" charset="0"/>
              <a:buChar char="•"/>
            </a:pPr>
            <a:endParaRPr lang="en-GB" sz="2400" dirty="0">
              <a:solidFill>
                <a:srgbClr val="000000"/>
              </a:solidFill>
              <a:latin typeface="Comic Sans MS" panose="030F0702030302020204" pitchFamily="66" charset="0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30E80EE0-CF08-40DE-ABB7-8D824F01B0B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62487" y="4929187"/>
            <a:ext cx="2619375" cy="1743075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A89AB227-4D92-48B4-9726-E7391007F737}"/>
              </a:ext>
            </a:extLst>
          </p:cNvPr>
          <p:cNvSpPr txBox="1"/>
          <p:nvPr/>
        </p:nvSpPr>
        <p:spPr>
          <a:xfrm>
            <a:off x="11361104" y="6276512"/>
            <a:ext cx="11031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LW</a:t>
            </a:r>
          </a:p>
        </p:txBody>
      </p:sp>
    </p:spTree>
    <p:extLst>
      <p:ext uri="{BB962C8B-B14F-4D97-AF65-F5344CB8AC3E}">
        <p14:creationId xmlns:p14="http://schemas.microsoft.com/office/powerpoint/2010/main" val="71987315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834B0D3B-A4BF-40F0-9946-821927F7910A}"/>
              </a:ext>
            </a:extLst>
          </p:cNvPr>
          <p:cNvSpPr/>
          <p:nvPr/>
        </p:nvSpPr>
        <p:spPr>
          <a:xfrm>
            <a:off x="110787" y="249645"/>
            <a:ext cx="11611992" cy="60016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3200" dirty="0">
                <a:latin typeface="Comic Sans MS" panose="030F0702030302020204" pitchFamily="66" charset="0"/>
              </a:rPr>
              <a:t>Reading with your children</a:t>
            </a:r>
          </a:p>
          <a:p>
            <a:r>
              <a:rPr lang="en-GB" sz="3200" dirty="0">
                <a:latin typeface="Comic Sans MS" panose="030F0702030302020204" pitchFamily="66" charset="0"/>
              </a:rPr>
              <a:t>• It’s not all about stories. Let them see different types of books – not just fiction, but non-fiction, poetry, joke books, magazines- anything that they enjoy!</a:t>
            </a:r>
          </a:p>
          <a:p>
            <a:endParaRPr lang="en-GB" sz="3200" dirty="0">
              <a:latin typeface="Comic Sans MS" panose="030F0702030302020204" pitchFamily="66" charset="0"/>
            </a:endParaRPr>
          </a:p>
          <a:p>
            <a:r>
              <a:rPr lang="en-GB" sz="3200" dirty="0">
                <a:latin typeface="Comic Sans MS" panose="030F0702030302020204" pitchFamily="66" charset="0"/>
              </a:rPr>
              <a:t>• Try to use different, funny voices for characters- think about what the might sound and look like. </a:t>
            </a:r>
          </a:p>
          <a:p>
            <a:endParaRPr lang="en-GB" sz="3200" dirty="0">
              <a:latin typeface="Comic Sans MS" panose="030F0702030302020204" pitchFamily="66" charset="0"/>
            </a:endParaRPr>
          </a:p>
          <a:p>
            <a:r>
              <a:rPr lang="en-GB" sz="3200" dirty="0">
                <a:latin typeface="Comic Sans MS" panose="030F0702030302020204" pitchFamily="66" charset="0"/>
              </a:rPr>
              <a:t>• The best question to ask is, ‘What are you going to try next?’</a:t>
            </a:r>
          </a:p>
          <a:p>
            <a:endParaRPr lang="en-GB" sz="3200" dirty="0">
              <a:latin typeface="Comic Sans MS" panose="030F0702030302020204" pitchFamily="66" charset="0"/>
            </a:endParaRPr>
          </a:p>
          <a:p>
            <a:r>
              <a:rPr lang="en-GB" sz="3200" dirty="0">
                <a:latin typeface="Comic Sans MS" panose="030F0702030302020204" pitchFamily="66" charset="0"/>
              </a:rPr>
              <a:t>Visit the library to choose books.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D0CFA468-138C-41A6-9A89-AA5EF85ABBE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067800" y="5048049"/>
            <a:ext cx="1905000" cy="1428750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4BA67838-8E9B-4C92-B924-E10C502D3994}"/>
              </a:ext>
            </a:extLst>
          </p:cNvPr>
          <p:cNvSpPr txBox="1"/>
          <p:nvPr/>
        </p:nvSpPr>
        <p:spPr>
          <a:xfrm>
            <a:off x="11252372" y="6251288"/>
            <a:ext cx="155359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LW</a:t>
            </a:r>
          </a:p>
        </p:txBody>
      </p:sp>
    </p:spTree>
    <p:extLst>
      <p:ext uri="{BB962C8B-B14F-4D97-AF65-F5344CB8AC3E}">
        <p14:creationId xmlns:p14="http://schemas.microsoft.com/office/powerpoint/2010/main" val="292499076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7F01FBB5-5FF5-42B9-9FD1-AFBD3108A613}"/>
              </a:ext>
            </a:extLst>
          </p:cNvPr>
          <p:cNvSpPr txBox="1"/>
          <p:nvPr/>
        </p:nvSpPr>
        <p:spPr>
          <a:xfrm>
            <a:off x="666750" y="1009649"/>
            <a:ext cx="9744075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latin typeface="Comic Sans MS" panose="030F0702030302020204" pitchFamily="66" charset="0"/>
              </a:rPr>
              <a:t>Where to read?</a:t>
            </a:r>
          </a:p>
          <a:p>
            <a:pPr algn="ctr"/>
            <a:endParaRPr lang="en-GB" sz="3600" dirty="0">
              <a:latin typeface="Comic Sans MS" panose="030F0702030302020204" pitchFamily="66" charset="0"/>
            </a:endParaRPr>
          </a:p>
          <a:p>
            <a:pPr algn="ctr"/>
            <a:r>
              <a:rPr lang="en-GB" sz="3600" dirty="0">
                <a:latin typeface="Comic Sans MS" panose="030F0702030302020204" pitchFamily="66" charset="0"/>
              </a:rPr>
              <a:t>You can read anywhere!!</a:t>
            </a:r>
          </a:p>
          <a:p>
            <a:endParaRPr lang="en-GB" sz="3600" dirty="0">
              <a:latin typeface="Comic Sans MS" panose="030F0702030302020204" pitchFamily="66" charset="0"/>
            </a:endParaRPr>
          </a:p>
          <a:p>
            <a:endParaRPr lang="en-GB" dirty="0"/>
          </a:p>
          <a:p>
            <a:endParaRPr lang="en-GB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82EC3153-4F71-4087-8E1A-CD86A5B9EF5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52912" y="3600450"/>
            <a:ext cx="2847975" cy="1600200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C9BF7A8B-FC03-42BC-8849-569090D2BB98}"/>
              </a:ext>
            </a:extLst>
          </p:cNvPr>
          <p:cNvSpPr txBox="1"/>
          <p:nvPr/>
        </p:nvSpPr>
        <p:spPr>
          <a:xfrm>
            <a:off x="11252372" y="6251288"/>
            <a:ext cx="155359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LW</a:t>
            </a:r>
          </a:p>
        </p:txBody>
      </p:sp>
    </p:spTree>
    <p:extLst>
      <p:ext uri="{BB962C8B-B14F-4D97-AF65-F5344CB8AC3E}">
        <p14:creationId xmlns:p14="http://schemas.microsoft.com/office/powerpoint/2010/main" val="212130853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765E13E4-B393-48B1-807C-D18542E8ACC6}"/>
              </a:ext>
            </a:extLst>
          </p:cNvPr>
          <p:cNvSpPr/>
          <p:nvPr/>
        </p:nvSpPr>
        <p:spPr>
          <a:xfrm>
            <a:off x="0" y="0"/>
            <a:ext cx="8454501" cy="3529391"/>
          </a:xfrm>
          <a:prstGeom prst="rect">
            <a:avLst/>
          </a:prstGeom>
          <a:solidFill>
            <a:schemeClr val="bg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2A302974-58A7-4C0B-9770-254E01DD1A19}"/>
              </a:ext>
            </a:extLst>
          </p:cNvPr>
          <p:cNvSpPr/>
          <p:nvPr/>
        </p:nvSpPr>
        <p:spPr>
          <a:xfrm>
            <a:off x="3198920" y="3429000"/>
            <a:ext cx="8993080" cy="3429000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3326BE5D-D407-47BB-A3EF-9AF47B30A4A7}"/>
              </a:ext>
            </a:extLst>
          </p:cNvPr>
          <p:cNvSpPr/>
          <p:nvPr/>
        </p:nvSpPr>
        <p:spPr>
          <a:xfrm>
            <a:off x="1775534" y="-243489"/>
            <a:ext cx="5794160" cy="31085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n-GB" sz="2800" dirty="0"/>
          </a:p>
          <a:p>
            <a:r>
              <a:rPr lang="en-GB" sz="2800" dirty="0"/>
              <a:t>Closed Questions</a:t>
            </a:r>
          </a:p>
          <a:p>
            <a:r>
              <a:rPr lang="en-GB" sz="2800" dirty="0"/>
              <a:t>• Do you like this book?</a:t>
            </a:r>
          </a:p>
          <a:p>
            <a:r>
              <a:rPr lang="en-GB" sz="2800" dirty="0"/>
              <a:t>• Do you like this character?</a:t>
            </a:r>
          </a:p>
          <a:p>
            <a:r>
              <a:rPr lang="en-GB" sz="2800" dirty="0"/>
              <a:t>• Who are the main characters</a:t>
            </a:r>
          </a:p>
          <a:p>
            <a:r>
              <a:rPr lang="en-GB" sz="2800" dirty="0"/>
              <a:t>• Where is the story set?</a:t>
            </a:r>
          </a:p>
          <a:p>
            <a:r>
              <a:rPr lang="en-GB" sz="2800" dirty="0"/>
              <a:t>• Is it summer or winter?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9EA74CC0-70AD-46E7-959F-CA7327F216FB}"/>
              </a:ext>
            </a:extLst>
          </p:cNvPr>
          <p:cNvSpPr txBox="1"/>
          <p:nvPr/>
        </p:nvSpPr>
        <p:spPr>
          <a:xfrm>
            <a:off x="11589797" y="6425084"/>
            <a:ext cx="98542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FC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FEBE02B7-E5CC-481A-9AB3-2A7983FEFB1D}"/>
              </a:ext>
            </a:extLst>
          </p:cNvPr>
          <p:cNvSpPr/>
          <p:nvPr/>
        </p:nvSpPr>
        <p:spPr>
          <a:xfrm>
            <a:off x="3906174" y="3772880"/>
            <a:ext cx="8176334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dirty="0"/>
              <a:t>Open questions</a:t>
            </a:r>
          </a:p>
          <a:p>
            <a:r>
              <a:rPr lang="en-GB" sz="2800" dirty="0"/>
              <a:t>• What do you like about this book?</a:t>
            </a:r>
          </a:p>
          <a:p>
            <a:r>
              <a:rPr lang="en-GB" sz="2800" dirty="0"/>
              <a:t>• What can you tell me about the main character?</a:t>
            </a:r>
          </a:p>
          <a:p>
            <a:r>
              <a:rPr lang="en-GB" sz="2800" dirty="0"/>
              <a:t>• How do you know it is summer?</a:t>
            </a:r>
          </a:p>
          <a:p>
            <a:r>
              <a:rPr lang="en-GB" sz="2800" dirty="0"/>
              <a:t>• How do you know the book is set in Victorian times?</a:t>
            </a:r>
          </a:p>
          <a:p>
            <a:r>
              <a:rPr lang="en-GB" sz="2800" dirty="0"/>
              <a:t>• What would you do in that situation?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127E2505-EA37-46FE-98CD-A2791B066D2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454501" y="-3397"/>
            <a:ext cx="3737499" cy="3450307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7AB0D5E7-E8D3-4766-A766-784650659A9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214632" y="3411976"/>
            <a:ext cx="3628184" cy="34460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2174268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17910F54-B149-4995-8A21-92FBACBA46E6}"/>
              </a:ext>
            </a:extLst>
          </p:cNvPr>
          <p:cNvSpPr/>
          <p:nvPr/>
        </p:nvSpPr>
        <p:spPr>
          <a:xfrm>
            <a:off x="580007" y="999998"/>
            <a:ext cx="11120761" cy="4647426"/>
          </a:xfrm>
          <a:prstGeom prst="rect">
            <a:avLst/>
          </a:prstGeo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74000">
                <a:schemeClr val="accent1">
                  <a:lumMod val="45000"/>
                  <a:lumOff val="55000"/>
                </a:schemeClr>
              </a:gs>
              <a:gs pos="83000">
                <a:schemeClr val="accent1">
                  <a:lumMod val="45000"/>
                  <a:lumOff val="55000"/>
                </a:schemeClr>
              </a:gs>
              <a:gs pos="100000">
                <a:schemeClr val="accent1">
                  <a:lumMod val="30000"/>
                  <a:lumOff val="70000"/>
                </a:schemeClr>
              </a:gs>
            </a:gsLst>
            <a:lin ang="5400000" scaled="1"/>
          </a:gradFill>
        </p:spPr>
        <p:txBody>
          <a:bodyPr wrap="square">
            <a:spAutoFit/>
          </a:bodyPr>
          <a:lstStyle/>
          <a:p>
            <a:r>
              <a:rPr lang="en-GB" sz="3600" dirty="0">
                <a:latin typeface="Comic Sans MS" panose="030F0702030302020204" pitchFamily="66" charset="0"/>
              </a:rPr>
              <a:t>How to help if your child chooses not to read-</a:t>
            </a:r>
          </a:p>
          <a:p>
            <a:endParaRPr lang="en-GB" sz="3600" dirty="0">
              <a:latin typeface="Comic Sans MS" panose="030F0702030302020204" pitchFamily="66" charset="0"/>
            </a:endParaRPr>
          </a:p>
          <a:p>
            <a:r>
              <a:rPr lang="en-GB" sz="3200" dirty="0">
                <a:latin typeface="Comic Sans MS" panose="030F0702030302020204" pitchFamily="66" charset="0"/>
              </a:rPr>
              <a:t>• First of all, don’t panic!</a:t>
            </a:r>
          </a:p>
          <a:p>
            <a:r>
              <a:rPr lang="en-GB" sz="3200" dirty="0">
                <a:latin typeface="Comic Sans MS" panose="030F0702030302020204" pitchFamily="66" charset="0"/>
              </a:rPr>
              <a:t>• Let them choose books that appeal to them</a:t>
            </a:r>
          </a:p>
          <a:p>
            <a:r>
              <a:rPr lang="en-GB" sz="3200" dirty="0">
                <a:latin typeface="Comic Sans MS" panose="030F0702030302020204" pitchFamily="66" charset="0"/>
              </a:rPr>
              <a:t>• Find books to share that match your child’s interest</a:t>
            </a:r>
          </a:p>
          <a:p>
            <a:r>
              <a:rPr lang="en-GB" sz="3200" dirty="0">
                <a:latin typeface="Comic Sans MS" panose="030F0702030302020204" pitchFamily="66" charset="0"/>
              </a:rPr>
              <a:t>• Continue to role modelling reading.</a:t>
            </a:r>
          </a:p>
          <a:p>
            <a:r>
              <a:rPr lang="en-GB" sz="3200" dirty="0">
                <a:latin typeface="Comic Sans MS" panose="030F0702030302020204" pitchFamily="66" charset="0"/>
              </a:rPr>
              <a:t>• Take the strain, read aloud to your child</a:t>
            </a:r>
          </a:p>
          <a:p>
            <a:r>
              <a:rPr lang="en-GB" sz="3200" dirty="0">
                <a:latin typeface="Comic Sans MS" panose="030F0702030302020204" pitchFamily="66" charset="0"/>
              </a:rPr>
              <a:t>• You can’t make someone read. Just like you can’t make them fall in love, or dream…’ 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557E79CF-CF0B-469A-94CC-E56C81C41ECD}"/>
              </a:ext>
            </a:extLst>
          </p:cNvPr>
          <p:cNvSpPr txBox="1"/>
          <p:nvPr/>
        </p:nvSpPr>
        <p:spPr>
          <a:xfrm>
            <a:off x="11252372" y="6251288"/>
            <a:ext cx="155359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LW</a:t>
            </a:r>
          </a:p>
        </p:txBody>
      </p:sp>
    </p:spTree>
    <p:extLst>
      <p:ext uri="{BB962C8B-B14F-4D97-AF65-F5344CB8AC3E}">
        <p14:creationId xmlns:p14="http://schemas.microsoft.com/office/powerpoint/2010/main" val="202962293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65000"/>
            <a:alpha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8DDFAB63-26C0-4C53-8668-DB77B5293644}"/>
              </a:ext>
            </a:extLst>
          </p:cNvPr>
          <p:cNvSpPr/>
          <p:nvPr/>
        </p:nvSpPr>
        <p:spPr>
          <a:xfrm>
            <a:off x="4808692" y="190501"/>
            <a:ext cx="7162800" cy="6160858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169BCC42-7BBD-4D86-8347-9D39CB0FCEEB}"/>
              </a:ext>
            </a:extLst>
          </p:cNvPr>
          <p:cNvSpPr/>
          <p:nvPr/>
        </p:nvSpPr>
        <p:spPr>
          <a:xfrm>
            <a:off x="4949023" y="271254"/>
            <a:ext cx="7242977" cy="60016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3200" dirty="0"/>
              <a:t>The Rights of the Reader</a:t>
            </a:r>
          </a:p>
          <a:p>
            <a:r>
              <a:rPr lang="en-GB" sz="3200" dirty="0"/>
              <a:t>1. The right not to read.</a:t>
            </a:r>
          </a:p>
          <a:p>
            <a:r>
              <a:rPr lang="en-GB" sz="3200" dirty="0"/>
              <a:t>2. The right to skip.</a:t>
            </a:r>
          </a:p>
          <a:p>
            <a:r>
              <a:rPr lang="en-GB" sz="3200" dirty="0"/>
              <a:t>3. The right not to finish a book.</a:t>
            </a:r>
          </a:p>
          <a:p>
            <a:r>
              <a:rPr lang="en-GB" sz="3200" dirty="0"/>
              <a:t>4. The right to read it again.</a:t>
            </a:r>
          </a:p>
          <a:p>
            <a:r>
              <a:rPr lang="en-GB" sz="3200" dirty="0"/>
              <a:t>5. The right to read anything.</a:t>
            </a:r>
          </a:p>
          <a:p>
            <a:r>
              <a:rPr lang="en-GB" sz="3200" dirty="0"/>
              <a:t>6. The right to mistake a book for real life.</a:t>
            </a:r>
          </a:p>
          <a:p>
            <a:r>
              <a:rPr lang="en-GB" sz="3200" dirty="0"/>
              <a:t>7. The right to read anywhere.</a:t>
            </a:r>
          </a:p>
          <a:p>
            <a:r>
              <a:rPr lang="en-GB" sz="3200" dirty="0"/>
              <a:t>8. The right to dip in.</a:t>
            </a:r>
          </a:p>
          <a:p>
            <a:r>
              <a:rPr lang="en-GB" sz="3200" dirty="0"/>
              <a:t>9. The right to read out loud.</a:t>
            </a:r>
          </a:p>
          <a:p>
            <a:r>
              <a:rPr lang="en-GB" sz="3200" dirty="0"/>
              <a:t>10. The right to be quiet.</a:t>
            </a:r>
          </a:p>
          <a:p>
            <a:r>
              <a:rPr lang="en-GB" sz="3200" dirty="0"/>
              <a:t>Daniel </a:t>
            </a:r>
            <a:r>
              <a:rPr lang="en-GB" sz="3200" dirty="0" err="1"/>
              <a:t>Pennac</a:t>
            </a:r>
            <a:r>
              <a:rPr lang="en-GB" sz="3200" dirty="0"/>
              <a:t> – The Rights of the Reader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97915C0E-64B1-433A-8365-7BC273A5F66B}"/>
              </a:ext>
            </a:extLst>
          </p:cNvPr>
          <p:cNvSpPr txBox="1"/>
          <p:nvPr/>
        </p:nvSpPr>
        <p:spPr>
          <a:xfrm>
            <a:off x="11224334" y="6429820"/>
            <a:ext cx="96766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FC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5DA06CE2-9F7F-42DA-96A1-3E5CD61FA8C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-2977"/>
            <a:ext cx="3249227" cy="2198578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617BDB80-B167-4528-A8C9-35A93C3E171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55694" y="2195601"/>
            <a:ext cx="3052200" cy="2152950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662FEC86-F3AC-4390-A298-151861E613E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4348551"/>
            <a:ext cx="3470367" cy="25094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05121257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>
            <a:lumMod val="90000"/>
            <a:alpha val="97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F44BB784-2496-4ED4-ADE4-B4032C67BF1A}"/>
              </a:ext>
            </a:extLst>
          </p:cNvPr>
          <p:cNvSpPr/>
          <p:nvPr/>
        </p:nvSpPr>
        <p:spPr>
          <a:xfrm>
            <a:off x="7050349" y="4996644"/>
            <a:ext cx="4119239" cy="932155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4C3732D5-4B27-4173-93E7-68E05D05812A}"/>
              </a:ext>
            </a:extLst>
          </p:cNvPr>
          <p:cNvSpPr/>
          <p:nvPr/>
        </p:nvSpPr>
        <p:spPr>
          <a:xfrm>
            <a:off x="747204" y="5067947"/>
            <a:ext cx="4481744" cy="932155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79150796-FBEB-4CDD-A9F8-D146DFED375B}"/>
              </a:ext>
            </a:extLst>
          </p:cNvPr>
          <p:cNvSpPr/>
          <p:nvPr/>
        </p:nvSpPr>
        <p:spPr>
          <a:xfrm>
            <a:off x="7149484" y="316078"/>
            <a:ext cx="4231689" cy="932155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A5F06335-8EA3-4518-BFD6-BBA732CE740B}"/>
              </a:ext>
            </a:extLst>
          </p:cNvPr>
          <p:cNvSpPr/>
          <p:nvPr/>
        </p:nvSpPr>
        <p:spPr>
          <a:xfrm>
            <a:off x="594804" y="328474"/>
            <a:ext cx="3471169" cy="932155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4AD94DB1-DD05-4807-A077-7C3B52EDC199}"/>
              </a:ext>
            </a:extLst>
          </p:cNvPr>
          <p:cNvSpPr/>
          <p:nvPr/>
        </p:nvSpPr>
        <p:spPr>
          <a:xfrm>
            <a:off x="2902998" y="1850188"/>
            <a:ext cx="6241002" cy="2379216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138249E7-39CE-48BA-9DC2-12DEC83600DC}"/>
              </a:ext>
            </a:extLst>
          </p:cNvPr>
          <p:cNvSpPr txBox="1"/>
          <p:nvPr/>
        </p:nvSpPr>
        <p:spPr>
          <a:xfrm>
            <a:off x="3186343" y="2254145"/>
            <a:ext cx="5819313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Please join us in the break out room of your choice.  Specialist teachers will be available to answer any questions!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A65F5CB8-EB9B-4B8D-8893-B7DFD11144CB}"/>
              </a:ext>
            </a:extLst>
          </p:cNvPr>
          <p:cNvSpPr txBox="1"/>
          <p:nvPr/>
        </p:nvSpPr>
        <p:spPr>
          <a:xfrm>
            <a:off x="727967" y="481159"/>
            <a:ext cx="407485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>
                <a:solidFill>
                  <a:srgbClr val="FFFF00"/>
                </a:solidFill>
              </a:rPr>
              <a:t>EYFS</a:t>
            </a:r>
            <a:r>
              <a:rPr lang="en-GB" sz="2800" dirty="0"/>
              <a:t> in 3P classroom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51715488-716B-41D0-813F-F70F1429A674}"/>
              </a:ext>
            </a:extLst>
          </p:cNvPr>
          <p:cNvSpPr txBox="1"/>
          <p:nvPr/>
        </p:nvSpPr>
        <p:spPr>
          <a:xfrm>
            <a:off x="7301884" y="446851"/>
            <a:ext cx="53354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>
                <a:solidFill>
                  <a:srgbClr val="FFFF00"/>
                </a:solidFill>
              </a:rPr>
              <a:t>Year 1/2 </a:t>
            </a:r>
            <a:r>
              <a:rPr lang="en-GB" sz="2800" dirty="0"/>
              <a:t>in 3M classroom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B719FA8D-E448-40AD-9410-26A9730D9CD4}"/>
              </a:ext>
            </a:extLst>
          </p:cNvPr>
          <p:cNvSpPr txBox="1"/>
          <p:nvPr/>
        </p:nvSpPr>
        <p:spPr>
          <a:xfrm>
            <a:off x="825624" y="5201112"/>
            <a:ext cx="461638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>
                <a:solidFill>
                  <a:srgbClr val="FFFF00"/>
                </a:solidFill>
              </a:rPr>
              <a:t>Year 3/4 </a:t>
            </a:r>
            <a:r>
              <a:rPr lang="en-GB" sz="2800" dirty="0"/>
              <a:t>in 3LW classroom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B82C72F0-13B4-474E-B4E6-F1A15B5D164E}"/>
              </a:ext>
            </a:extLst>
          </p:cNvPr>
          <p:cNvSpPr txBox="1"/>
          <p:nvPr/>
        </p:nvSpPr>
        <p:spPr>
          <a:xfrm>
            <a:off x="7263413" y="5201112"/>
            <a:ext cx="390617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>
                <a:solidFill>
                  <a:srgbClr val="FFFF00"/>
                </a:solidFill>
              </a:rPr>
              <a:t>Year 5/6 </a:t>
            </a:r>
            <a:r>
              <a:rPr lang="en-GB" sz="2800" dirty="0"/>
              <a:t>in 6B classroom</a:t>
            </a:r>
          </a:p>
        </p:txBody>
      </p:sp>
    </p:spTree>
    <p:extLst>
      <p:ext uri="{BB962C8B-B14F-4D97-AF65-F5344CB8AC3E}">
        <p14:creationId xmlns:p14="http://schemas.microsoft.com/office/powerpoint/2010/main" val="314867414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259</TotalTime>
  <Words>833</Words>
  <Application>Microsoft Office PowerPoint</Application>
  <PresentationFormat>Widescreen</PresentationFormat>
  <Paragraphs>123</Paragraphs>
  <Slides>16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21" baseType="lpstr">
      <vt:lpstr>Arial</vt:lpstr>
      <vt:lpstr>Calibri</vt:lpstr>
      <vt:lpstr>Calibri Light</vt:lpstr>
      <vt:lpstr>Comic Sans MS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Frances Cattini</dc:creator>
  <cp:lastModifiedBy>Ann Robinson Headteacher Buttsbury Junior School</cp:lastModifiedBy>
  <cp:revision>37</cp:revision>
  <dcterms:created xsi:type="dcterms:W3CDTF">2024-09-11T14:58:30Z</dcterms:created>
  <dcterms:modified xsi:type="dcterms:W3CDTF">2024-09-25T07:15:07Z</dcterms:modified>
</cp:coreProperties>
</file>