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1" r:id="rId6"/>
    <p:sldId id="262" r:id="rId7"/>
    <p:sldId id="275" r:id="rId8"/>
    <p:sldId id="269" r:id="rId9"/>
    <p:sldId id="276" r:id="rId10"/>
    <p:sldId id="271" r:id="rId11"/>
    <p:sldId id="274" r:id="rId12"/>
    <p:sldId id="270" r:id="rId13"/>
    <p:sldId id="284" r:id="rId14"/>
    <p:sldId id="285" r:id="rId15"/>
    <p:sldId id="263" r:id="rId16"/>
    <p:sldId id="272" r:id="rId17"/>
    <p:sldId id="264" r:id="rId18"/>
    <p:sldId id="265" r:id="rId19"/>
    <p:sldId id="273" r:id="rId20"/>
    <p:sldId id="267" r:id="rId21"/>
    <p:sldId id="268" r:id="rId22"/>
    <p:sldId id="277" r:id="rId23"/>
    <p:sldId id="278" r:id="rId24"/>
    <p:sldId id="279" r:id="rId25"/>
    <p:sldId id="260" r:id="rId26"/>
    <p:sldId id="280" r:id="rId27"/>
    <p:sldId id="281" r:id="rId28"/>
    <p:sldId id="282" r:id="rId29"/>
    <p:sldId id="283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1569" autoAdjust="0"/>
  </p:normalViewPr>
  <p:slideViewPr>
    <p:cSldViewPr snapToGrid="0">
      <p:cViewPr varScale="1">
        <p:scale>
          <a:sx n="51" d="100"/>
          <a:sy n="51" d="100"/>
        </p:scale>
        <p:origin x="12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1CBCA6-E33F-482E-8A0D-95029C666330}" type="datetimeFigureOut">
              <a:rPr lang="en-GB" smtClean="0"/>
              <a:t>19/09/2022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E8D6FB-C9FE-4E2B-BF9F-E2B5F70DA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854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E8D6FB-C9FE-4E2B-BF9F-E2B5F70DA82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9295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RD</a:t>
            </a:r>
          </a:p>
          <a:p>
            <a:r>
              <a:rPr lang="en-GB" dirty="0"/>
              <a:t>Small steps:  Science has shown that children learn and remember more by learning maths in small, related chunks.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E8D6FB-C9FE-4E2B-BF9F-E2B5F70DA82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1450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AG</a:t>
            </a:r>
          </a:p>
          <a:p>
            <a:endParaRPr lang="en-GB" dirty="0"/>
          </a:p>
          <a:p>
            <a:r>
              <a:rPr lang="en-GB" dirty="0"/>
              <a:t>Positive approach as it scaffolds learning – fluency, reasoning, problem solving and application</a:t>
            </a:r>
          </a:p>
          <a:p>
            <a:endParaRPr lang="en-GB" dirty="0"/>
          </a:p>
          <a:p>
            <a:r>
              <a:rPr lang="en-GB" dirty="0"/>
              <a:t>Concrete – using physical manipulatives to represent and recreate numbers, </a:t>
            </a:r>
            <a:r>
              <a:rPr lang="en-GB" dirty="0" err="1"/>
              <a:t>calcualtions</a:t>
            </a:r>
            <a:r>
              <a:rPr lang="en-GB" dirty="0"/>
              <a:t>, problems</a:t>
            </a:r>
          </a:p>
          <a:p>
            <a:r>
              <a:rPr lang="en-GB" dirty="0"/>
              <a:t>Pictorial – using visual representations to represent concepts, numbers, calculations, problems</a:t>
            </a:r>
          </a:p>
          <a:p>
            <a:r>
              <a:rPr lang="en-GB" dirty="0"/>
              <a:t>Abstract – uses symbols we associate with </a:t>
            </a:r>
            <a:r>
              <a:rPr lang="en-GB" dirty="0" err="1"/>
              <a:t>calcaultions</a:t>
            </a:r>
            <a:endParaRPr lang="en-GB" dirty="0"/>
          </a:p>
          <a:p>
            <a:endParaRPr lang="en-GB" dirty="0"/>
          </a:p>
          <a:p>
            <a:r>
              <a:rPr lang="en-GB" dirty="0"/>
              <a:t>Working towards abstract – different children reach different stages at different times</a:t>
            </a:r>
          </a:p>
          <a:p>
            <a:endParaRPr lang="en-GB" dirty="0"/>
          </a:p>
          <a:p>
            <a:r>
              <a:rPr lang="en-GB" dirty="0"/>
              <a:t>Enables new concepts to be developed and understood – concept rather than the procedure – more able mathematicians understand what is happening when and why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E8D6FB-C9FE-4E2B-BF9F-E2B5F70DA82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87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AG </a:t>
            </a:r>
          </a:p>
          <a:p>
            <a:r>
              <a:rPr lang="en-GB" dirty="0"/>
              <a:t>Practical</a:t>
            </a:r>
          </a:p>
          <a:p>
            <a:r>
              <a:rPr lang="en-GB" dirty="0"/>
              <a:t>Non-threatening as no commitment to paper</a:t>
            </a:r>
          </a:p>
          <a:p>
            <a:r>
              <a:rPr lang="en-GB" dirty="0"/>
              <a:t>Early acquisition puts maths into context – can see what is happening</a:t>
            </a:r>
          </a:p>
          <a:p>
            <a:endParaRPr lang="en-GB" dirty="0"/>
          </a:p>
          <a:p>
            <a:r>
              <a:rPr lang="en-GB" dirty="0"/>
              <a:t>More accomplished – develop and enhance reasoning.  In literacy, if they can’t say it, they can’t write it – same applies for maths, if we don’t have the vocabulary, order and precision fully understood they can’t explain and record this.</a:t>
            </a:r>
          </a:p>
          <a:p>
            <a:endParaRPr lang="en-GB" dirty="0"/>
          </a:p>
          <a:p>
            <a:r>
              <a:rPr lang="en-GB" dirty="0"/>
              <a:t>Challenges thinking – Y6 Set 1 ‘If I add a number to a place value column, then only one place value will change’ – 75% yes, only one PV will change</a:t>
            </a:r>
          </a:p>
          <a:p>
            <a:endParaRPr lang="en-GB" dirty="0"/>
          </a:p>
          <a:p>
            <a:r>
              <a:rPr lang="en-GB" dirty="0"/>
              <a:t>X and / 10, 100, 1000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E8D6FB-C9FE-4E2B-BF9F-E2B5F70DA82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1756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RD</a:t>
            </a:r>
          </a:p>
          <a:p>
            <a:endParaRPr lang="en-GB" dirty="0"/>
          </a:p>
          <a:p>
            <a:r>
              <a:rPr lang="en-GB" dirty="0"/>
              <a:t>Scaffold progression</a:t>
            </a:r>
          </a:p>
          <a:p>
            <a:endParaRPr lang="en-GB" dirty="0"/>
          </a:p>
          <a:p>
            <a:r>
              <a:rPr lang="en-GB" dirty="0"/>
              <a:t>Independent tool children can recreate to tackle questions independently - visualise when resource not available</a:t>
            </a:r>
          </a:p>
          <a:p>
            <a:endParaRPr lang="en-GB" dirty="0"/>
          </a:p>
          <a:p>
            <a:r>
              <a:rPr lang="en-GB" dirty="0"/>
              <a:t>Break problem down into a story – time. </a:t>
            </a:r>
          </a:p>
          <a:p>
            <a:endParaRPr lang="en-GB" dirty="0"/>
          </a:p>
          <a:p>
            <a:r>
              <a:rPr lang="en-GB" dirty="0"/>
              <a:t>For some children, approach may be simpler than using a traditional approach of RUCSAC – underline and choose – great, it doesn’t help me to choose just because I’ve underlined numbers</a:t>
            </a:r>
          </a:p>
          <a:p>
            <a:endParaRPr lang="en-GB" dirty="0"/>
          </a:p>
          <a:p>
            <a:r>
              <a:rPr lang="en-GB" dirty="0"/>
              <a:t>Also helps to recognise that the whole can be anything – not just a whole number e.g. 10 but it could be a decimal, Money, temperature, fraction, percentage,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E8D6FB-C9FE-4E2B-BF9F-E2B5F70DA82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5284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E8D6FB-C9FE-4E2B-BF9F-E2B5F70DA82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657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RD</a:t>
            </a:r>
          </a:p>
          <a:p>
            <a:r>
              <a:rPr lang="en-GB" dirty="0"/>
              <a:t>Partition </a:t>
            </a:r>
          </a:p>
          <a:p>
            <a:r>
              <a:rPr lang="en-GB" dirty="0"/>
              <a:t>– first thought is into place values – however sometimes requires a different angle – comes with greater understanding of number and values working with – depth of understanding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E8D6FB-C9FE-4E2B-BF9F-E2B5F70DA82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2624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RD</a:t>
            </a:r>
          </a:p>
          <a:p>
            <a:r>
              <a:rPr lang="en-GB" dirty="0"/>
              <a:t>Partition </a:t>
            </a:r>
          </a:p>
          <a:p>
            <a:r>
              <a:rPr lang="en-GB" dirty="0"/>
              <a:t>– first thought is into place values – however sometimes requires a different angle – comes with greater understanding of number and values working with – depth of understanding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E8D6FB-C9FE-4E2B-BF9F-E2B5F70DA82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8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E8D6FB-C9FE-4E2B-BF9F-E2B5F70DA82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6086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AG</a:t>
            </a:r>
          </a:p>
          <a:p>
            <a:r>
              <a:rPr lang="en-GB" dirty="0"/>
              <a:t>Visual representation and can represent nearly any problem</a:t>
            </a:r>
          </a:p>
          <a:p>
            <a:r>
              <a:rPr lang="en-GB" dirty="0"/>
              <a:t>Whole, Parts</a:t>
            </a:r>
          </a:p>
          <a:p>
            <a:endParaRPr lang="en-GB" dirty="0"/>
          </a:p>
          <a:p>
            <a:r>
              <a:rPr lang="en-GB" dirty="0"/>
              <a:t>Simple and gets more complex but if children don’t understand simple context and it builds</a:t>
            </a:r>
          </a:p>
          <a:p>
            <a:r>
              <a:rPr lang="en-GB" dirty="0"/>
              <a:t>Introduce concept of inverse, + being commutive and – isn’t</a:t>
            </a:r>
          </a:p>
          <a:p>
            <a:endParaRPr lang="en-GB" dirty="0"/>
          </a:p>
          <a:p>
            <a:r>
              <a:rPr lang="en-GB" dirty="0"/>
              <a:t>More complex, finding the whole – represent it visually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E8D6FB-C9FE-4E2B-BF9F-E2B5F70DA82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9051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E8D6FB-C9FE-4E2B-BF9F-E2B5F70DA82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1101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AG</a:t>
            </a:r>
          </a:p>
          <a:p>
            <a:endParaRPr lang="en-GB" dirty="0"/>
          </a:p>
          <a:p>
            <a:r>
              <a:rPr lang="en-GB" dirty="0"/>
              <a:t>Parents try</a:t>
            </a:r>
          </a:p>
          <a:p>
            <a:endParaRPr lang="en-GB" dirty="0"/>
          </a:p>
          <a:p>
            <a:r>
              <a:rPr lang="en-GB" dirty="0"/>
              <a:t>Adults – learned/educated people have </a:t>
            </a:r>
            <a:r>
              <a:rPr lang="en-GB" dirty="0" err="1"/>
              <a:t>stratergies</a:t>
            </a:r>
            <a:r>
              <a:rPr lang="en-GB" dirty="0"/>
              <a:t> and </a:t>
            </a:r>
            <a:r>
              <a:rPr lang="en-GB" dirty="0" err="1"/>
              <a:t>unserdatnding</a:t>
            </a:r>
            <a:r>
              <a:rPr lang="en-GB" dirty="0"/>
              <a:t> of concepts so don’t always feel these are effective but research informed -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E8D6FB-C9FE-4E2B-BF9F-E2B5F70DA82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2552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E8D6FB-C9FE-4E2B-BF9F-E2B5F70DA82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5060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E8D6FB-C9FE-4E2B-BF9F-E2B5F70DA82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2851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E8D6FB-C9FE-4E2B-BF9F-E2B5F70DA820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4556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AG</a:t>
            </a:r>
          </a:p>
          <a:p>
            <a:endParaRPr lang="en-GB" dirty="0"/>
          </a:p>
          <a:p>
            <a:r>
              <a:rPr lang="en-GB" dirty="0"/>
              <a:t>Reasoning – is the link between fluency and problem solving</a:t>
            </a:r>
          </a:p>
          <a:p>
            <a:r>
              <a:rPr lang="en-GB" dirty="0"/>
              <a:t>More able mathematicians are able to do this effectively – use vocabulary, make links between concepts and are able to describe concepts.</a:t>
            </a:r>
          </a:p>
          <a:p>
            <a:endParaRPr lang="en-GB" dirty="0"/>
          </a:p>
          <a:p>
            <a:r>
              <a:rPr lang="en-GB" dirty="0"/>
              <a:t>This can be required in different ways e.g.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E8D6FB-C9FE-4E2B-BF9F-E2B5F70DA820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1571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AG</a:t>
            </a:r>
          </a:p>
          <a:p>
            <a:endParaRPr lang="en-GB" dirty="0"/>
          </a:p>
          <a:p>
            <a:r>
              <a:rPr lang="en-GB" dirty="0"/>
              <a:t>True or False? Prove It? Common reasoning.</a:t>
            </a:r>
          </a:p>
          <a:p>
            <a:endParaRPr lang="en-GB" dirty="0"/>
          </a:p>
          <a:p>
            <a:r>
              <a:rPr lang="en-GB" dirty="0"/>
              <a:t>Shows a deeper understanding. Ability to manipulate numbers</a:t>
            </a:r>
          </a:p>
          <a:p>
            <a:r>
              <a:rPr lang="en-GB" dirty="0"/>
              <a:t>Different ways – convert all to ones, or to whole number, recreate using concrete.</a:t>
            </a:r>
          </a:p>
          <a:p>
            <a:r>
              <a:rPr lang="en-GB" dirty="0"/>
              <a:t>Perseverance, pattern spotting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E8D6FB-C9FE-4E2B-BF9F-E2B5F70DA820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3150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E8D6FB-C9FE-4E2B-BF9F-E2B5F70DA820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7177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E8D6FB-C9FE-4E2B-BF9F-E2B5F70DA820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7510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834CA-08FA-4C7F-9467-4BA43DC92B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4B82FE-A608-4520-AB4F-C4FF277BB6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7A6965-CAF4-416B-9BC3-70E1CF5A7E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7FE4A-4296-4811-B769-0091776D8216}" type="datetimeFigureOut">
              <a:rPr lang="en-GB" smtClean="0"/>
              <a:t>19/09/2022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781465-9693-468D-9D6E-D11966FA2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ACC68F-6BDC-4B4A-A4C8-6094FCC15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591E4-556E-4E82-AA15-8AEB8121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498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11CAA-849A-4EB4-BEA5-79DCCA957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7B8F65-6680-416C-8351-CDF46BC12D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5F9015-4C28-4753-BEA9-510CC2DA4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7FE4A-4296-4811-B769-0091776D8216}" type="datetimeFigureOut">
              <a:rPr lang="en-GB" smtClean="0"/>
              <a:t>19/09/2022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9D1FAD-98F7-4865-84DA-74B0EC368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75DD41-722B-4AD7-A928-BF250902C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591E4-556E-4E82-AA15-8AEB8121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552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6CFD4D-DB82-4833-8158-428D91F80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E94B78-C0C5-4273-AE6B-2921D7601C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A74A40-6834-453F-89D0-87EB58274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7FE4A-4296-4811-B769-0091776D8216}" type="datetimeFigureOut">
              <a:rPr lang="en-GB" smtClean="0"/>
              <a:t>19/09/2022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A9BD4F-C95D-4D60-A295-5E4A6AC41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80EC1E-D1FB-4C5C-BB7E-4195E2FDA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591E4-556E-4E82-AA15-8AEB8121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468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8853A-D7CC-4738-8DC6-8F13FED44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FBF475-46D7-460A-A357-5C9F1DD4D6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FB89EC-D2DF-4F77-8D84-90C98E5A56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4A4ADA-EDD4-47CF-B769-A97F71940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7FE4A-4296-4811-B769-0091776D8216}" type="datetimeFigureOut">
              <a:rPr lang="en-GB" smtClean="0"/>
              <a:t>19/09/2022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E97BD2-D8FD-42EE-A219-8071C6A868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A7EBA4-5C75-4730-9DCE-FE1451EE5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591E4-556E-4E82-AA15-8AEB8121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013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705C7D-5479-4D2A-B1F3-D013CE7C3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780574-26AD-47E7-BC23-AA0FBF72ED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A683CE-B9A5-44E8-9A4D-E5E0ACAB24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1B6E5F-80EA-428D-B8BD-DB481C4BB8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AC76B3-E854-4006-9E50-1602F09FC7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EA369B6-3473-47F4-99A9-E0017BCA5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7FE4A-4296-4811-B769-0091776D8216}" type="datetimeFigureOut">
              <a:rPr lang="en-GB" smtClean="0"/>
              <a:t>19/09/2022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DB3B20D-10D2-4759-AADE-76CAD4B4E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8F1F02-C07C-4DDF-899E-6B9481565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591E4-556E-4E82-AA15-8AEB8121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713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FA1690-9718-4C29-B80F-4C5F56EE0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15E685-00D9-46D9-AE1C-98142B61E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7FE4A-4296-4811-B769-0091776D8216}" type="datetimeFigureOut">
              <a:rPr lang="en-GB" smtClean="0"/>
              <a:t>19/09/2022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CCC52CE-8503-4596-B0D7-38AF0E579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064B50-BF93-4B7F-8BBD-88B5FAD12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591E4-556E-4E82-AA15-8AEB8121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822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252F0DA-F185-4BEF-A184-CFA344B899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7FE4A-4296-4811-B769-0091776D8216}" type="datetimeFigureOut">
              <a:rPr lang="en-GB" smtClean="0"/>
              <a:t>19/09/2022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32975C-060E-4E66-9072-80DE6A398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D74604-1922-44CF-AE1D-0CD316D20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591E4-556E-4E82-AA15-8AEB8121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617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1B6C1-09E2-40BC-9423-D9C71B91E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6A73FB-BE10-4A8C-A4A0-4FB2CB0222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E53D2E-F2CA-4305-8CAF-1E2ADE6C5C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48DD10-674E-4D85-B51B-F36C9CE60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7FE4A-4296-4811-B769-0091776D8216}" type="datetimeFigureOut">
              <a:rPr lang="en-GB" smtClean="0"/>
              <a:t>19/09/2022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EB30EF-3110-4884-9F13-B7FD0F6F43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259552-8480-4936-9380-03128D12E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591E4-556E-4E82-AA15-8AEB8121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608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7C980-A5E2-406B-8641-78D178FAC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D40914-86DE-4D05-B769-DA9000E313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8EAABA-864F-475C-B93F-0CC3281FB6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895DB4-FB55-4333-A84E-4CE8059DD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7FE4A-4296-4811-B769-0091776D8216}" type="datetimeFigureOut">
              <a:rPr lang="en-GB" smtClean="0"/>
              <a:t>19/09/2022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F9C425-0B29-4E0F-949C-DF89551EC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DBEB57-B8DA-41A2-A6C5-BD0CA5847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591E4-556E-4E82-AA15-8AEB8121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708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80515-2BA7-444A-AEC8-0FC77E7C3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A216DF-BF48-4192-A09B-DF92D26A79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CCCF52-845A-454F-BBDF-A4D44F0A4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7FE4A-4296-4811-B769-0091776D8216}" type="datetimeFigureOut">
              <a:rPr lang="en-GB" smtClean="0"/>
              <a:t>19/09/2022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17C3ED-3FCE-4FA3-A9E7-626DB6EA6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3BB4C3-BE4B-44C6-A903-B61363EB6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591E4-556E-4E82-AA15-8AEB8121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098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2C43FF-627C-44F9-A066-2CDB5AB26E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3927E2-526A-406A-AE76-A24D2B1B84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0E305D-078E-44EE-86DF-DA1AD809C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7FE4A-4296-4811-B769-0091776D8216}" type="datetimeFigureOut">
              <a:rPr lang="en-GB" smtClean="0"/>
              <a:t>19/09/2022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5B0AF5-F239-484B-96AE-1F261E3AF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59CDBF-0F1C-45CE-BE79-A5D3EF7FF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591E4-556E-4E82-AA15-8AEB8121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068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3C1DCA8-A4BC-4754-8096-42E32A3940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162411-B564-4048-8E60-6747986EA4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E35E06-22CE-4C73-970B-7A789198E2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7FE4A-4296-4811-B769-0091776D8216}" type="datetimeFigureOut">
              <a:rPr lang="en-GB" smtClean="0"/>
              <a:t>19/09/2022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5A5CF5-B249-4E20-979F-7941103E66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ED5B6F-276F-4B32-B90C-A5D849D247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8591E4-556E-4E82-AA15-8AEB81210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174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multiplication-tables-check-information-for-parents/multiplication-tables-check-information-for-parents-text-version--2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oxfordowl.co.uk/2014/05/13/10/30/08/349/PX_MathsContent_BK_TimesTablesInSchool_01_CH.pdf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aths | Hillview School Tonbridge Kent UK">
            <a:extLst>
              <a:ext uri="{FF2B5EF4-FFF2-40B4-BE49-F238E27FC236}">
                <a16:creationId xmlns:a16="http://schemas.microsoft.com/office/drawing/2014/main" id="{1F7DE374-9AAC-494D-94BE-3B500F4E2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2022836-E4B7-469E-A485-58C17A781A7A}"/>
              </a:ext>
            </a:extLst>
          </p:cNvPr>
          <p:cNvSpPr/>
          <p:nvPr/>
        </p:nvSpPr>
        <p:spPr>
          <a:xfrm>
            <a:off x="2600587" y="190415"/>
            <a:ext cx="699082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/>
              <a:t>Maths Parent Workshop</a:t>
            </a:r>
          </a:p>
        </p:txBody>
      </p:sp>
    </p:spTree>
    <p:extLst>
      <p:ext uri="{BB962C8B-B14F-4D97-AF65-F5344CB8AC3E}">
        <p14:creationId xmlns:p14="http://schemas.microsoft.com/office/powerpoint/2010/main" val="20719511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aths | Hillview School Tonbridge Kent UK">
            <a:extLst>
              <a:ext uri="{FF2B5EF4-FFF2-40B4-BE49-F238E27FC236}">
                <a16:creationId xmlns:a16="http://schemas.microsoft.com/office/drawing/2014/main" id="{B578AEEB-0E83-4235-BE06-C94EA2278F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005E3E2-0330-42EC-B8E1-773D32874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Aims: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B3176C-BE2C-4EBD-BD5B-F3B54E96AE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Introduction WRM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Explore the CPA approach</a:t>
            </a:r>
          </a:p>
          <a:p>
            <a:endParaRPr lang="en-GB" dirty="0"/>
          </a:p>
          <a:p>
            <a:r>
              <a:rPr lang="en-GB" dirty="0"/>
              <a:t>HW expectations</a:t>
            </a:r>
          </a:p>
          <a:p>
            <a:endParaRPr lang="en-GB" dirty="0"/>
          </a:p>
          <a:p>
            <a:r>
              <a:rPr lang="en-GB" dirty="0"/>
              <a:t>Multiplication Facts</a:t>
            </a:r>
          </a:p>
        </p:txBody>
      </p:sp>
    </p:spTree>
    <p:extLst>
      <p:ext uri="{BB962C8B-B14F-4D97-AF65-F5344CB8AC3E}">
        <p14:creationId xmlns:p14="http://schemas.microsoft.com/office/powerpoint/2010/main" val="2833875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aths | Hillview School Tonbridge Kent UK">
            <a:extLst>
              <a:ext uri="{FF2B5EF4-FFF2-40B4-BE49-F238E27FC236}">
                <a16:creationId xmlns:a16="http://schemas.microsoft.com/office/drawing/2014/main" id="{98056873-672E-4908-B743-EFA657983F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30F5F68-41AA-465A-A2EA-12C991D868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143" y="1825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b="1" dirty="0"/>
              <a:t>White Rose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350C79-B6D5-409C-AE38-28ABC4F7EB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0113" y="1343818"/>
            <a:ext cx="11713029" cy="5285582"/>
          </a:xfrm>
        </p:spPr>
        <p:txBody>
          <a:bodyPr>
            <a:normAutofit lnSpcReduction="10000"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Small steps: </a:t>
            </a:r>
            <a:r>
              <a:rPr lang="en-GB" dirty="0"/>
              <a:t>Each topic is broken into smaller curriculum areas to allow breadth of a subject to be learnt and mastered. </a:t>
            </a:r>
          </a:p>
          <a:p>
            <a:endParaRPr lang="en-GB" b="1" dirty="0">
              <a:solidFill>
                <a:srgbClr val="FF0000"/>
              </a:solidFill>
            </a:endParaRPr>
          </a:p>
          <a:p>
            <a:r>
              <a:rPr lang="en-GB" b="1" dirty="0">
                <a:solidFill>
                  <a:srgbClr val="FF0000"/>
                </a:solidFill>
              </a:rPr>
              <a:t>Number heavy: </a:t>
            </a:r>
            <a:r>
              <a:rPr lang="en-GB" dirty="0"/>
              <a:t>Children have plenty of opportunity to understand the value of numbers, investigate the relationship between numbers, number operations and application – just as they would in the ‘real world’.</a:t>
            </a:r>
            <a:endParaRPr lang="en-GB" dirty="0">
              <a:solidFill>
                <a:srgbClr val="FF0000"/>
              </a:solidFill>
            </a:endParaRPr>
          </a:p>
          <a:p>
            <a:endParaRPr lang="en-GB" dirty="0"/>
          </a:p>
          <a:p>
            <a:r>
              <a:rPr lang="en-GB" b="1" dirty="0">
                <a:solidFill>
                  <a:srgbClr val="FF0000"/>
                </a:solidFill>
              </a:rPr>
              <a:t>Varied fluency</a:t>
            </a:r>
          </a:p>
          <a:p>
            <a:endParaRPr lang="en-GB" dirty="0"/>
          </a:p>
          <a:p>
            <a:r>
              <a:rPr lang="en-GB" b="1" dirty="0">
                <a:solidFill>
                  <a:srgbClr val="FF0000"/>
                </a:solidFill>
              </a:rPr>
              <a:t>Expose to range of reasoning, application and problem solving</a:t>
            </a:r>
          </a:p>
          <a:p>
            <a:endParaRPr lang="en-GB" b="1" dirty="0">
              <a:solidFill>
                <a:srgbClr val="FF0000"/>
              </a:solidFill>
            </a:endParaRPr>
          </a:p>
          <a:p>
            <a:r>
              <a:rPr lang="en-GB" b="1" dirty="0">
                <a:solidFill>
                  <a:srgbClr val="FF0000"/>
                </a:solidFill>
              </a:rPr>
              <a:t>CPA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61848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Maths | Hillview School Tonbridge Kent UK">
            <a:extLst>
              <a:ext uri="{FF2B5EF4-FFF2-40B4-BE49-F238E27FC236}">
                <a16:creationId xmlns:a16="http://schemas.microsoft.com/office/drawing/2014/main" id="{1F3A48A5-33AE-4D82-B638-081F0AAF7F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C27A3C3-07CE-4A8B-9D81-7DE7A66FE2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1" y="147411"/>
            <a:ext cx="3265714" cy="799645"/>
          </a:xfrm>
        </p:spPr>
        <p:txBody>
          <a:bodyPr>
            <a:normAutofit/>
          </a:bodyPr>
          <a:lstStyle/>
          <a:p>
            <a:r>
              <a:rPr lang="en-GB" b="1" u="sng" dirty="0"/>
              <a:t>What is CPA?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11689A-0081-4225-AABA-D41A4CD67B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399" y="1950747"/>
            <a:ext cx="1611086" cy="569232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Pictorial</a:t>
            </a:r>
          </a:p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1A2137A-7326-42DF-819E-10E963DA4E09}"/>
              </a:ext>
            </a:extLst>
          </p:cNvPr>
          <p:cNvSpPr/>
          <p:nvPr/>
        </p:nvSpPr>
        <p:spPr>
          <a:xfrm>
            <a:off x="824885" y="1840077"/>
            <a:ext cx="1515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/>
              <a:t>Concrete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E703DB8-ED05-4871-9C29-24F79697F338}"/>
              </a:ext>
            </a:extLst>
          </p:cNvPr>
          <p:cNvSpPr/>
          <p:nvPr/>
        </p:nvSpPr>
        <p:spPr>
          <a:xfrm>
            <a:off x="9424360" y="1720334"/>
            <a:ext cx="14309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/>
              <a:t>Abstract</a:t>
            </a:r>
          </a:p>
        </p:txBody>
      </p:sp>
      <p:sp>
        <p:nvSpPr>
          <p:cNvPr id="6" name="Arrow: Curved Down 5">
            <a:extLst>
              <a:ext uri="{FF2B5EF4-FFF2-40B4-BE49-F238E27FC236}">
                <a16:creationId xmlns:a16="http://schemas.microsoft.com/office/drawing/2014/main" id="{44A0AF8F-4DBE-4D2D-B62E-DF8D068E23A8}"/>
              </a:ext>
            </a:extLst>
          </p:cNvPr>
          <p:cNvSpPr/>
          <p:nvPr/>
        </p:nvSpPr>
        <p:spPr>
          <a:xfrm>
            <a:off x="2275114" y="947056"/>
            <a:ext cx="3472543" cy="77327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Arrow: Curved Down 6">
            <a:extLst>
              <a:ext uri="{FF2B5EF4-FFF2-40B4-BE49-F238E27FC236}">
                <a16:creationId xmlns:a16="http://schemas.microsoft.com/office/drawing/2014/main" id="{AE6A3E80-4D71-40D4-A3B8-35B66CED3960}"/>
              </a:ext>
            </a:extLst>
          </p:cNvPr>
          <p:cNvSpPr/>
          <p:nvPr/>
        </p:nvSpPr>
        <p:spPr>
          <a:xfrm>
            <a:off x="6686525" y="892313"/>
            <a:ext cx="3472543" cy="77327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1B652B-5EC8-4131-86E4-DDA8349A6F90}"/>
              </a:ext>
            </a:extLst>
          </p:cNvPr>
          <p:cNvSpPr txBox="1"/>
          <p:nvPr/>
        </p:nvSpPr>
        <p:spPr>
          <a:xfrm>
            <a:off x="3615058" y="5631407"/>
            <a:ext cx="55843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accent2"/>
                </a:solidFill>
              </a:rPr>
              <a:t>Reasoning </a:t>
            </a:r>
          </a:p>
          <a:p>
            <a:pPr algn="ctr"/>
            <a:r>
              <a:rPr lang="en-GB" sz="2000" b="1" dirty="0"/>
              <a:t>Children can use all stages of the CPA to prove and explain their reasoning. </a:t>
            </a:r>
          </a:p>
        </p:txBody>
      </p:sp>
      <p:sp>
        <p:nvSpPr>
          <p:cNvPr id="10" name="Arrow: Up 9">
            <a:extLst>
              <a:ext uri="{FF2B5EF4-FFF2-40B4-BE49-F238E27FC236}">
                <a16:creationId xmlns:a16="http://schemas.microsoft.com/office/drawing/2014/main" id="{C38B67EC-BD83-487F-BE13-D40AE87BC377}"/>
              </a:ext>
            </a:extLst>
          </p:cNvPr>
          <p:cNvSpPr/>
          <p:nvPr/>
        </p:nvSpPr>
        <p:spPr>
          <a:xfrm rot="19141196">
            <a:off x="4365503" y="3240700"/>
            <a:ext cx="188143" cy="245017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Up 10">
            <a:extLst>
              <a:ext uri="{FF2B5EF4-FFF2-40B4-BE49-F238E27FC236}">
                <a16:creationId xmlns:a16="http://schemas.microsoft.com/office/drawing/2014/main" id="{2C997346-CA24-4537-80D8-C6D05C4692E7}"/>
              </a:ext>
            </a:extLst>
          </p:cNvPr>
          <p:cNvSpPr/>
          <p:nvPr/>
        </p:nvSpPr>
        <p:spPr>
          <a:xfrm rot="1875449">
            <a:off x="7703671" y="3180754"/>
            <a:ext cx="199268" cy="2392241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Up 11">
            <a:extLst>
              <a:ext uri="{FF2B5EF4-FFF2-40B4-BE49-F238E27FC236}">
                <a16:creationId xmlns:a16="http://schemas.microsoft.com/office/drawing/2014/main" id="{03155D63-5C31-4AA6-8248-74C90359C857}"/>
              </a:ext>
            </a:extLst>
          </p:cNvPr>
          <p:cNvSpPr/>
          <p:nvPr/>
        </p:nvSpPr>
        <p:spPr>
          <a:xfrm>
            <a:off x="5989376" y="2907962"/>
            <a:ext cx="213247" cy="234911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27EEED31-15BB-413D-A2BE-A3C0B59168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14" r="8002" b="9337"/>
          <a:stretch/>
        </p:blipFill>
        <p:spPr bwMode="auto">
          <a:xfrm>
            <a:off x="8597979" y="3078486"/>
            <a:ext cx="3349260" cy="2340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26293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Maths | Hillview School Tonbridge Kent UK">
            <a:extLst>
              <a:ext uri="{FF2B5EF4-FFF2-40B4-BE49-F238E27FC236}">
                <a16:creationId xmlns:a16="http://schemas.microsoft.com/office/drawing/2014/main" id="{0CF3C856-0B36-4AF6-A575-C6C5F098F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3C1912-E211-4F3E-AF8E-4E7313998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057" y="116227"/>
            <a:ext cx="2645229" cy="776402"/>
          </a:xfrm>
        </p:spPr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Concrete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7ADCE2-5923-4D03-81A9-2D9A37CA1B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227" y="921163"/>
            <a:ext cx="11506201" cy="1898237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Use concrete objects and manipulatives to help children understand what they are doing.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19D99C6D-892D-4EA4-AD17-60DB935F7E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" t="3333" r="8215" b="3651"/>
          <a:stretch/>
        </p:blipFill>
        <p:spPr bwMode="auto">
          <a:xfrm>
            <a:off x="3592286" y="2151475"/>
            <a:ext cx="5682344" cy="434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42BF7DB-0D0C-491E-A89C-C10846CB5E9F}"/>
              </a:ext>
            </a:extLst>
          </p:cNvPr>
          <p:cNvSpPr/>
          <p:nvPr/>
        </p:nvSpPr>
        <p:spPr>
          <a:xfrm>
            <a:off x="524000" y="3768177"/>
            <a:ext cx="254428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/>
              <a:t>40,590</a:t>
            </a:r>
          </a:p>
        </p:txBody>
      </p:sp>
    </p:spTree>
    <p:extLst>
      <p:ext uri="{BB962C8B-B14F-4D97-AF65-F5344CB8AC3E}">
        <p14:creationId xmlns:p14="http://schemas.microsoft.com/office/powerpoint/2010/main" val="14163022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aths | Hillview School Tonbridge Kent UK">
            <a:extLst>
              <a:ext uri="{FF2B5EF4-FFF2-40B4-BE49-F238E27FC236}">
                <a16:creationId xmlns:a16="http://schemas.microsoft.com/office/drawing/2014/main" id="{70A89671-F369-4841-A5BD-5322EC1DE6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43002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0FAA1FC-2B63-43DB-97A0-A6B5F2961B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80069"/>
            <a:ext cx="2111829" cy="821418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Pictorial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2B25C1-6D83-431E-99A5-3FA45918F6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777" y="1100931"/>
            <a:ext cx="1153735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>
                <a:solidFill>
                  <a:srgbClr val="00B050"/>
                </a:solidFill>
              </a:rPr>
              <a:t>Number lines </a:t>
            </a:r>
            <a:r>
              <a:rPr lang="en-GB" sz="4000" dirty="0"/>
              <a:t>and </a:t>
            </a:r>
            <a:r>
              <a:rPr lang="en-GB" sz="4000" dirty="0">
                <a:solidFill>
                  <a:schemeClr val="accent2"/>
                </a:solidFill>
              </a:rPr>
              <a:t>Part whole </a:t>
            </a:r>
            <a:r>
              <a:rPr lang="en-GB" sz="4000" dirty="0"/>
              <a:t>models </a:t>
            </a:r>
            <a:r>
              <a:rPr lang="en-GB" dirty="0"/>
              <a:t>(Cherry Diagram)</a:t>
            </a:r>
            <a:endParaRPr lang="en-GB" sz="40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C128B13-012D-47BD-9D42-694071660ECE}"/>
              </a:ext>
            </a:extLst>
          </p:cNvPr>
          <p:cNvSpPr/>
          <p:nvPr/>
        </p:nvSpPr>
        <p:spPr>
          <a:xfrm>
            <a:off x="8534212" y="2115584"/>
            <a:ext cx="25555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rgbClr val="7030A0"/>
                </a:solidFill>
              </a:rPr>
              <a:t>Bar Models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AC275A4-4B2F-43FC-8FD5-33CD3D5441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343" y="2561751"/>
            <a:ext cx="6716486" cy="4116180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03D10A9-FD1C-4ACC-A9C1-34F4888249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54576"/>
              </p:ext>
            </p:extLst>
          </p:nvPr>
        </p:nvGraphicFramePr>
        <p:xfrm>
          <a:off x="7783286" y="3464985"/>
          <a:ext cx="3902326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1163">
                  <a:extLst>
                    <a:ext uri="{9D8B030D-6E8A-4147-A177-3AD203B41FA5}">
                      <a16:colId xmlns:a16="http://schemas.microsoft.com/office/drawing/2014/main" val="2936403191"/>
                    </a:ext>
                  </a:extLst>
                </a:gridCol>
                <a:gridCol w="1951163">
                  <a:extLst>
                    <a:ext uri="{9D8B030D-6E8A-4147-A177-3AD203B41FA5}">
                      <a16:colId xmlns:a16="http://schemas.microsoft.com/office/drawing/2014/main" val="187237758"/>
                    </a:ext>
                  </a:extLst>
                </a:gridCol>
              </a:tblGrid>
              <a:tr h="466662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400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5295528"/>
                  </a:ext>
                </a:extLst>
              </a:tr>
              <a:tr h="46666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2622394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D6B7331-38FD-40DB-AA2B-CC4F5A95E7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05199"/>
              </p:ext>
            </p:extLst>
          </p:nvPr>
        </p:nvGraphicFramePr>
        <p:xfrm>
          <a:off x="7860803" y="5189781"/>
          <a:ext cx="3902326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9140">
                  <a:extLst>
                    <a:ext uri="{9D8B030D-6E8A-4147-A177-3AD203B41FA5}">
                      <a16:colId xmlns:a16="http://schemas.microsoft.com/office/drawing/2014/main" val="2936403191"/>
                    </a:ext>
                  </a:extLst>
                </a:gridCol>
                <a:gridCol w="2423186">
                  <a:extLst>
                    <a:ext uri="{9D8B030D-6E8A-4147-A177-3AD203B41FA5}">
                      <a16:colId xmlns:a16="http://schemas.microsoft.com/office/drawing/2014/main" val="187237758"/>
                    </a:ext>
                  </a:extLst>
                </a:gridCol>
              </a:tblGrid>
              <a:tr h="466662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50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5295528"/>
                  </a:ext>
                </a:extLst>
              </a:tr>
              <a:tr h="46666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2622394"/>
                  </a:ext>
                </a:extLst>
              </a:tr>
            </a:tbl>
          </a:graphicData>
        </a:graphic>
      </p:graphicFrame>
      <p:sp>
        <p:nvSpPr>
          <p:cNvPr id="9" name="Arrow: Down 8">
            <a:extLst>
              <a:ext uri="{FF2B5EF4-FFF2-40B4-BE49-F238E27FC236}">
                <a16:creationId xmlns:a16="http://schemas.microsoft.com/office/drawing/2014/main" id="{545887D2-8E58-45FF-BF4E-A9CFB9E8BF7E}"/>
              </a:ext>
            </a:extLst>
          </p:cNvPr>
          <p:cNvSpPr/>
          <p:nvPr/>
        </p:nvSpPr>
        <p:spPr>
          <a:xfrm>
            <a:off x="9595757" y="2688771"/>
            <a:ext cx="228600" cy="704244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Down 9">
            <a:extLst>
              <a:ext uri="{FF2B5EF4-FFF2-40B4-BE49-F238E27FC236}">
                <a16:creationId xmlns:a16="http://schemas.microsoft.com/office/drawing/2014/main" id="{75433A17-10C8-4F89-B2D0-EBA6DE04D9E1}"/>
              </a:ext>
            </a:extLst>
          </p:cNvPr>
          <p:cNvSpPr/>
          <p:nvPr/>
        </p:nvSpPr>
        <p:spPr>
          <a:xfrm rot="19611470">
            <a:off x="5197928" y="1671243"/>
            <a:ext cx="223158" cy="707886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F07ADFD9-9007-4A3A-8187-1E091B1CE16B}"/>
              </a:ext>
            </a:extLst>
          </p:cNvPr>
          <p:cNvSpPr/>
          <p:nvPr/>
        </p:nvSpPr>
        <p:spPr>
          <a:xfrm>
            <a:off x="2024930" y="1678307"/>
            <a:ext cx="228600" cy="704244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301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10669912-B7E7-4382-9BC5-3F776DC590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" t="28139" r="17165" b="7385"/>
          <a:stretch/>
        </p:blipFill>
        <p:spPr bwMode="auto">
          <a:xfrm>
            <a:off x="478970" y="4008983"/>
            <a:ext cx="4942114" cy="2536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See the source image">
            <a:extLst>
              <a:ext uri="{FF2B5EF4-FFF2-40B4-BE49-F238E27FC236}">
                <a16:creationId xmlns:a16="http://schemas.microsoft.com/office/drawing/2014/main" id="{D7F31570-4447-4D58-8345-69AD839180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24" b="35397"/>
          <a:stretch/>
        </p:blipFill>
        <p:spPr bwMode="auto">
          <a:xfrm>
            <a:off x="7162804" y="4163927"/>
            <a:ext cx="4942114" cy="2197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See the source image">
            <a:extLst>
              <a:ext uri="{FF2B5EF4-FFF2-40B4-BE49-F238E27FC236}">
                <a16:creationId xmlns:a16="http://schemas.microsoft.com/office/drawing/2014/main" id="{838D58DA-69AE-44DE-A901-20051C05B8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0886" r="1260" b="30886"/>
          <a:stretch/>
        </p:blipFill>
        <p:spPr bwMode="auto">
          <a:xfrm>
            <a:off x="579663" y="1126582"/>
            <a:ext cx="6395357" cy="1500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0CA0823-33D4-437A-BD1B-DB340C242C8A}"/>
              </a:ext>
            </a:extLst>
          </p:cNvPr>
          <p:cNvSpPr txBox="1"/>
          <p:nvPr/>
        </p:nvSpPr>
        <p:spPr>
          <a:xfrm>
            <a:off x="1698170" y="2600867"/>
            <a:ext cx="33419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00B0F0"/>
                </a:solidFill>
              </a:rPr>
              <a:t>6 - 4 =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C5627F7-34BB-4506-A1B5-08F3B26B543B}"/>
              </a:ext>
            </a:extLst>
          </p:cNvPr>
          <p:cNvSpPr txBox="1"/>
          <p:nvPr/>
        </p:nvSpPr>
        <p:spPr>
          <a:xfrm>
            <a:off x="3932465" y="556165"/>
            <a:ext cx="33419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</a:rPr>
              <a:t>8 + 4 =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0EB8EC-55F0-4B7B-A9A1-B24569E03E2C}"/>
              </a:ext>
            </a:extLst>
          </p:cNvPr>
          <p:cNvSpPr txBox="1"/>
          <p:nvPr/>
        </p:nvSpPr>
        <p:spPr>
          <a:xfrm>
            <a:off x="8191502" y="697366"/>
            <a:ext cx="40113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20 + 110 =</a:t>
            </a:r>
          </a:p>
          <a:p>
            <a:endParaRPr lang="en-GB" sz="3600" dirty="0">
              <a:solidFill>
                <a:srgbClr val="7030A0"/>
              </a:solidFill>
            </a:endParaRPr>
          </a:p>
          <a:p>
            <a:r>
              <a:rPr lang="en-GB" sz="3600" dirty="0">
                <a:solidFill>
                  <a:srgbClr val="7030A0"/>
                </a:solidFill>
              </a:rPr>
              <a:t>+ 80                 +30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DA773C4-4726-421C-8525-4DA0CEAB8009}"/>
              </a:ext>
            </a:extLst>
          </p:cNvPr>
          <p:cNvCxnSpPr>
            <a:cxnSpLocks/>
          </p:cNvCxnSpPr>
          <p:nvPr/>
        </p:nvCxnSpPr>
        <p:spPr>
          <a:xfrm>
            <a:off x="7701643" y="2797628"/>
            <a:ext cx="41855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rrow: Curved Down 9">
            <a:extLst>
              <a:ext uri="{FF2B5EF4-FFF2-40B4-BE49-F238E27FC236}">
                <a16:creationId xmlns:a16="http://schemas.microsoft.com/office/drawing/2014/main" id="{110266A8-E359-459A-B005-E1B74D912875}"/>
              </a:ext>
            </a:extLst>
          </p:cNvPr>
          <p:cNvSpPr/>
          <p:nvPr/>
        </p:nvSpPr>
        <p:spPr>
          <a:xfrm>
            <a:off x="7674428" y="2318657"/>
            <a:ext cx="2819401" cy="468041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Arrow: Curved Down 16">
            <a:extLst>
              <a:ext uri="{FF2B5EF4-FFF2-40B4-BE49-F238E27FC236}">
                <a16:creationId xmlns:a16="http://schemas.microsoft.com/office/drawing/2014/main" id="{63CE78F1-311D-4671-B85C-1EA9DE0341F1}"/>
              </a:ext>
            </a:extLst>
          </p:cNvPr>
          <p:cNvSpPr/>
          <p:nvPr/>
        </p:nvSpPr>
        <p:spPr>
          <a:xfrm>
            <a:off x="10417629" y="2307771"/>
            <a:ext cx="1600200" cy="43539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877044C-BF21-4411-B512-FF479929021C}"/>
              </a:ext>
            </a:extLst>
          </p:cNvPr>
          <p:cNvSpPr txBox="1"/>
          <p:nvPr/>
        </p:nvSpPr>
        <p:spPr>
          <a:xfrm>
            <a:off x="7434942" y="2764972"/>
            <a:ext cx="881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F0641E2-FBAE-4836-81F8-A261EF322A45}"/>
              </a:ext>
            </a:extLst>
          </p:cNvPr>
          <p:cNvSpPr txBox="1"/>
          <p:nvPr/>
        </p:nvSpPr>
        <p:spPr>
          <a:xfrm>
            <a:off x="10052957" y="2830240"/>
            <a:ext cx="881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EDFB18C-D1CA-43DC-8B24-A42F9BE58C24}"/>
              </a:ext>
            </a:extLst>
          </p:cNvPr>
          <p:cNvSpPr txBox="1"/>
          <p:nvPr/>
        </p:nvSpPr>
        <p:spPr>
          <a:xfrm>
            <a:off x="11511643" y="2754086"/>
            <a:ext cx="881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130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F93D55B-F8E8-4ACF-A239-0D0BF1D726DF}"/>
              </a:ext>
            </a:extLst>
          </p:cNvPr>
          <p:cNvSpPr txBox="1"/>
          <p:nvPr/>
        </p:nvSpPr>
        <p:spPr>
          <a:xfrm>
            <a:off x="0" y="108857"/>
            <a:ext cx="3864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70C0"/>
                </a:solidFill>
              </a:rPr>
              <a:t>Number line</a:t>
            </a:r>
          </a:p>
        </p:txBody>
      </p:sp>
    </p:spTree>
    <p:extLst>
      <p:ext uri="{BB962C8B-B14F-4D97-AF65-F5344CB8AC3E}">
        <p14:creationId xmlns:p14="http://schemas.microsoft.com/office/powerpoint/2010/main" val="3929787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Maths | Hillview School Tonbridge Kent UK">
            <a:extLst>
              <a:ext uri="{FF2B5EF4-FFF2-40B4-BE49-F238E27FC236}">
                <a16:creationId xmlns:a16="http://schemas.microsoft.com/office/drawing/2014/main" id="{D3EF5600-1902-4744-8C9C-4933EE04E3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220F97D-2703-4B1E-9E27-AF8DAE6D4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828" y="156121"/>
            <a:ext cx="2405743" cy="1028246"/>
          </a:xfrm>
        </p:spPr>
        <p:txBody>
          <a:bodyPr>
            <a:normAutofit/>
          </a:bodyPr>
          <a:lstStyle/>
          <a:p>
            <a:r>
              <a:rPr lang="en-GB" sz="4800" b="1" dirty="0">
                <a:solidFill>
                  <a:srgbClr val="FF0000"/>
                </a:solidFill>
              </a:rPr>
              <a:t>Pictorial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65C1C2C-351B-485B-A4D1-36FE27879161}"/>
              </a:ext>
            </a:extLst>
          </p:cNvPr>
          <p:cNvSpPr/>
          <p:nvPr/>
        </p:nvSpPr>
        <p:spPr>
          <a:xfrm>
            <a:off x="838200" y="2416629"/>
            <a:ext cx="3614057" cy="1436279"/>
          </a:xfrm>
          <a:prstGeom prst="ellipse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dirty="0"/>
              <a:t>120,065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1FAF40F-527E-4283-B64A-AD1B8924328E}"/>
              </a:ext>
            </a:extLst>
          </p:cNvPr>
          <p:cNvSpPr/>
          <p:nvPr/>
        </p:nvSpPr>
        <p:spPr>
          <a:xfrm>
            <a:off x="108857" y="4663528"/>
            <a:ext cx="2601686" cy="1207363"/>
          </a:xfrm>
          <a:prstGeom prst="ellipse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/>
              <a:t>120,000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FBEAB895-AB7E-4D58-9CE7-505382C21BFC}"/>
              </a:ext>
            </a:extLst>
          </p:cNvPr>
          <p:cNvSpPr/>
          <p:nvPr/>
        </p:nvSpPr>
        <p:spPr>
          <a:xfrm>
            <a:off x="3574690" y="4663528"/>
            <a:ext cx="1263588" cy="1207363"/>
          </a:xfrm>
          <a:prstGeom prst="ellipse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400" dirty="0"/>
              <a:t>65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BD565ED-4C59-4ECF-8A1F-DBDA68524418}"/>
              </a:ext>
            </a:extLst>
          </p:cNvPr>
          <p:cNvCxnSpPr>
            <a:cxnSpLocks/>
            <a:stCxn id="9" idx="0"/>
            <a:endCxn id="8" idx="4"/>
          </p:cNvCxnSpPr>
          <p:nvPr/>
        </p:nvCxnSpPr>
        <p:spPr>
          <a:xfrm flipV="1">
            <a:off x="1409700" y="3852908"/>
            <a:ext cx="1235529" cy="8106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BB90D29-27A2-456A-AA0D-3D21DA638B1C}"/>
              </a:ext>
            </a:extLst>
          </p:cNvPr>
          <p:cNvCxnSpPr>
            <a:cxnSpLocks/>
            <a:stCxn id="8" idx="4"/>
            <a:endCxn id="10" idx="0"/>
          </p:cNvCxnSpPr>
          <p:nvPr/>
        </p:nvCxnSpPr>
        <p:spPr>
          <a:xfrm>
            <a:off x="2645229" y="3852908"/>
            <a:ext cx="1561255" cy="8106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B354861-0F76-43E6-BA60-D716BDBCB0B7}"/>
              </a:ext>
            </a:extLst>
          </p:cNvPr>
          <p:cNvGrpSpPr/>
          <p:nvPr/>
        </p:nvGrpSpPr>
        <p:grpSpPr>
          <a:xfrm>
            <a:off x="6270436" y="2063740"/>
            <a:ext cx="4621672" cy="4129715"/>
            <a:chOff x="6248665" y="2618911"/>
            <a:chExt cx="4621672" cy="4129715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1844D80-ABC6-4CF5-96E0-CC6790E8CE97}"/>
                </a:ext>
              </a:extLst>
            </p:cNvPr>
            <p:cNvSpPr/>
            <p:nvPr/>
          </p:nvSpPr>
          <p:spPr>
            <a:xfrm>
              <a:off x="7043058" y="2618911"/>
              <a:ext cx="3374571" cy="1207363"/>
            </a:xfrm>
            <a:prstGeom prst="ellipse">
              <a:avLst/>
            </a:prstGeom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4800" dirty="0"/>
                <a:t>120,065</a:t>
              </a: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DA13CD9B-90E7-4067-AC52-95C59B74669A}"/>
                </a:ext>
              </a:extLst>
            </p:cNvPr>
            <p:cNvSpPr/>
            <p:nvPr/>
          </p:nvSpPr>
          <p:spPr>
            <a:xfrm>
              <a:off x="6248665" y="4636894"/>
              <a:ext cx="1594757" cy="1207363"/>
            </a:xfrm>
            <a:prstGeom prst="ellipse">
              <a:avLst/>
            </a:prstGeom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100,000</a:t>
              </a: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4A0DA686-0114-413F-B0C5-A1B5460AD9E6}"/>
                </a:ext>
              </a:extLst>
            </p:cNvPr>
            <p:cNvSpPr/>
            <p:nvPr/>
          </p:nvSpPr>
          <p:spPr>
            <a:xfrm>
              <a:off x="7843421" y="5541263"/>
              <a:ext cx="1508199" cy="1207363"/>
            </a:xfrm>
            <a:prstGeom prst="ellipse">
              <a:avLst/>
            </a:prstGeom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60</a:t>
              </a:r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EEDCBC84-BDFA-4028-B65B-786BBAB1E2A6}"/>
                </a:ext>
              </a:extLst>
            </p:cNvPr>
            <p:cNvCxnSpPr>
              <a:cxnSpLocks/>
              <a:stCxn id="15" idx="0"/>
              <a:endCxn id="14" idx="4"/>
            </p:cNvCxnSpPr>
            <p:nvPr/>
          </p:nvCxnSpPr>
          <p:spPr>
            <a:xfrm flipV="1">
              <a:off x="7046044" y="3826274"/>
              <a:ext cx="1684300" cy="81062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84A632-F9EF-48C8-A5F3-807872EECD6C}"/>
                </a:ext>
              </a:extLst>
            </p:cNvPr>
            <p:cNvCxnSpPr>
              <a:cxnSpLocks/>
              <a:stCxn id="14" idx="4"/>
              <a:endCxn id="16" idx="0"/>
            </p:cNvCxnSpPr>
            <p:nvPr/>
          </p:nvCxnSpPr>
          <p:spPr>
            <a:xfrm flipH="1">
              <a:off x="8597521" y="3826274"/>
              <a:ext cx="132823" cy="171498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B283DA17-2932-4DB9-A22F-878352A5BD5C}"/>
                </a:ext>
              </a:extLst>
            </p:cNvPr>
            <p:cNvSpPr/>
            <p:nvPr/>
          </p:nvSpPr>
          <p:spPr>
            <a:xfrm>
              <a:off x="9606749" y="4663528"/>
              <a:ext cx="1263588" cy="1207363"/>
            </a:xfrm>
            <a:prstGeom prst="ellipse">
              <a:avLst/>
            </a:prstGeom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20,005</a:t>
              </a: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68AF4C99-9F8B-4987-88C2-53C502213565}"/>
                </a:ext>
              </a:extLst>
            </p:cNvPr>
            <p:cNvCxnSpPr>
              <a:cxnSpLocks/>
              <a:stCxn id="19" idx="0"/>
              <a:endCxn id="14" idx="4"/>
            </p:cNvCxnSpPr>
            <p:nvPr/>
          </p:nvCxnSpPr>
          <p:spPr>
            <a:xfrm flipH="1" flipV="1">
              <a:off x="8730344" y="3826274"/>
              <a:ext cx="1508199" cy="83725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E9A1EB06-BC08-4AD9-B512-7AC9B18C121B}"/>
              </a:ext>
            </a:extLst>
          </p:cNvPr>
          <p:cNvSpPr txBox="1"/>
          <p:nvPr/>
        </p:nvSpPr>
        <p:spPr>
          <a:xfrm>
            <a:off x="206828" y="861201"/>
            <a:ext cx="3864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70C0"/>
                </a:solidFill>
              </a:rPr>
              <a:t>Part-whole model</a:t>
            </a:r>
          </a:p>
        </p:txBody>
      </p:sp>
    </p:spTree>
    <p:extLst>
      <p:ext uri="{BB962C8B-B14F-4D97-AF65-F5344CB8AC3E}">
        <p14:creationId xmlns:p14="http://schemas.microsoft.com/office/powerpoint/2010/main" val="3180505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Maths | Hillview School Tonbridge Kent UK">
            <a:extLst>
              <a:ext uri="{FF2B5EF4-FFF2-40B4-BE49-F238E27FC236}">
                <a16:creationId xmlns:a16="http://schemas.microsoft.com/office/drawing/2014/main" id="{D3EF5600-1902-4744-8C9C-4933EE04E3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220F97D-2703-4B1E-9E27-AF8DAE6D4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828" y="156121"/>
            <a:ext cx="2405743" cy="1028246"/>
          </a:xfrm>
        </p:spPr>
        <p:txBody>
          <a:bodyPr>
            <a:normAutofit/>
          </a:bodyPr>
          <a:lstStyle/>
          <a:p>
            <a:r>
              <a:rPr lang="en-GB" sz="4800" b="1" dirty="0">
                <a:solidFill>
                  <a:srgbClr val="FF0000"/>
                </a:solidFill>
              </a:rPr>
              <a:t>Pictorial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65C1C2C-351B-485B-A4D1-36FE27879161}"/>
              </a:ext>
            </a:extLst>
          </p:cNvPr>
          <p:cNvSpPr/>
          <p:nvPr/>
        </p:nvSpPr>
        <p:spPr>
          <a:xfrm>
            <a:off x="838200" y="2416629"/>
            <a:ext cx="3614057" cy="1436279"/>
          </a:xfrm>
          <a:prstGeom prst="ellipse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dirty="0"/>
              <a:t>3,576g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1FAF40F-527E-4283-B64A-AD1B8924328E}"/>
              </a:ext>
            </a:extLst>
          </p:cNvPr>
          <p:cNvSpPr/>
          <p:nvPr/>
        </p:nvSpPr>
        <p:spPr>
          <a:xfrm>
            <a:off x="108857" y="4663528"/>
            <a:ext cx="2601686" cy="1207363"/>
          </a:xfrm>
          <a:prstGeom prst="ellipse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/>
              <a:t>1,250g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FBEAB895-AB7E-4D58-9CE7-505382C21BFC}"/>
              </a:ext>
            </a:extLst>
          </p:cNvPr>
          <p:cNvSpPr/>
          <p:nvPr/>
        </p:nvSpPr>
        <p:spPr>
          <a:xfrm>
            <a:off x="3574690" y="4663528"/>
            <a:ext cx="1263588" cy="1207363"/>
          </a:xfrm>
          <a:prstGeom prst="ellipse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400" dirty="0"/>
              <a:t>?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BD565ED-4C59-4ECF-8A1F-DBDA68524418}"/>
              </a:ext>
            </a:extLst>
          </p:cNvPr>
          <p:cNvCxnSpPr>
            <a:cxnSpLocks/>
            <a:stCxn id="9" idx="0"/>
            <a:endCxn id="8" idx="4"/>
          </p:cNvCxnSpPr>
          <p:nvPr/>
        </p:nvCxnSpPr>
        <p:spPr>
          <a:xfrm flipV="1">
            <a:off x="1409700" y="3852908"/>
            <a:ext cx="1235529" cy="8106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BB90D29-27A2-456A-AA0D-3D21DA638B1C}"/>
              </a:ext>
            </a:extLst>
          </p:cNvPr>
          <p:cNvCxnSpPr>
            <a:cxnSpLocks/>
            <a:stCxn id="8" idx="4"/>
            <a:endCxn id="10" idx="0"/>
          </p:cNvCxnSpPr>
          <p:nvPr/>
        </p:nvCxnSpPr>
        <p:spPr>
          <a:xfrm>
            <a:off x="2645229" y="3852908"/>
            <a:ext cx="1561255" cy="8106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AF3FA707-A6AE-4366-95CF-294A0A40AABD}"/>
              </a:ext>
            </a:extLst>
          </p:cNvPr>
          <p:cNvSpPr txBox="1"/>
          <p:nvPr/>
        </p:nvSpPr>
        <p:spPr>
          <a:xfrm>
            <a:off x="2645228" y="301151"/>
            <a:ext cx="7505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/>
              <a:t>Part-whole models (Cherry Diagram)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7DA4B7-736F-44F2-A650-B1622F1393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0817" y="1827294"/>
            <a:ext cx="6319844" cy="1917074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D5B502C-3342-46FF-8FF6-A5E3156A6EA4}"/>
              </a:ext>
            </a:extLst>
          </p:cNvPr>
          <p:cNvSpPr txBox="1"/>
          <p:nvPr/>
        </p:nvSpPr>
        <p:spPr>
          <a:xfrm>
            <a:off x="206828" y="861201"/>
            <a:ext cx="3864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70C0"/>
                </a:solidFill>
              </a:rPr>
              <a:t>Part-whole model</a:t>
            </a:r>
          </a:p>
        </p:txBody>
      </p:sp>
    </p:spTree>
    <p:extLst>
      <p:ext uri="{BB962C8B-B14F-4D97-AF65-F5344CB8AC3E}">
        <p14:creationId xmlns:p14="http://schemas.microsoft.com/office/powerpoint/2010/main" val="3202802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Maths | Hillview School Tonbridge Kent UK">
            <a:extLst>
              <a:ext uri="{FF2B5EF4-FFF2-40B4-BE49-F238E27FC236}">
                <a16:creationId xmlns:a16="http://schemas.microsoft.com/office/drawing/2014/main" id="{6AD5B4AB-388E-4EB4-A3B5-DFD7591910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F47A659-5DF5-496F-A3CD-7819E93CB28F}"/>
              </a:ext>
            </a:extLst>
          </p:cNvPr>
          <p:cNvSpPr txBox="1">
            <a:spLocks/>
          </p:cNvSpPr>
          <p:nvPr/>
        </p:nvSpPr>
        <p:spPr>
          <a:xfrm>
            <a:off x="159032" y="103541"/>
            <a:ext cx="7933266" cy="6731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solidFill>
                  <a:srgbClr val="FF0000"/>
                </a:solidFill>
              </a:rPr>
              <a:t>Pictorial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72DB958-FB9C-46D2-B004-9AF9C0C6246B}"/>
              </a:ext>
            </a:extLst>
          </p:cNvPr>
          <p:cNvSpPr/>
          <p:nvPr/>
        </p:nvSpPr>
        <p:spPr>
          <a:xfrm>
            <a:off x="1961595" y="2645545"/>
            <a:ext cx="1263588" cy="1207363"/>
          </a:xfrm>
          <a:prstGeom prst="ellipse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dirty="0"/>
              <a:t>12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720269A-9336-432C-90DD-D93180EDDFB3}"/>
              </a:ext>
            </a:extLst>
          </p:cNvPr>
          <p:cNvSpPr/>
          <p:nvPr/>
        </p:nvSpPr>
        <p:spPr>
          <a:xfrm>
            <a:off x="838200" y="4663528"/>
            <a:ext cx="1263588" cy="1207363"/>
          </a:xfrm>
          <a:prstGeom prst="ellipse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855E046-761F-41E5-91B7-AA23FB78000E}"/>
              </a:ext>
            </a:extLst>
          </p:cNvPr>
          <p:cNvSpPr/>
          <p:nvPr/>
        </p:nvSpPr>
        <p:spPr>
          <a:xfrm>
            <a:off x="3225183" y="4663528"/>
            <a:ext cx="1263588" cy="1207363"/>
          </a:xfrm>
          <a:prstGeom prst="ellipse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FFC0A92-0C62-49CF-955A-C4EEF50E00FE}"/>
              </a:ext>
            </a:extLst>
          </p:cNvPr>
          <p:cNvCxnSpPr>
            <a:stCxn id="6" idx="0"/>
            <a:endCxn id="5" idx="4"/>
          </p:cNvCxnSpPr>
          <p:nvPr/>
        </p:nvCxnSpPr>
        <p:spPr>
          <a:xfrm flipV="1">
            <a:off x="1469994" y="3852908"/>
            <a:ext cx="1123395" cy="8106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BA20892-D490-4C4B-A5DE-099007764EF9}"/>
              </a:ext>
            </a:extLst>
          </p:cNvPr>
          <p:cNvCxnSpPr>
            <a:stCxn id="5" idx="4"/>
            <a:endCxn id="7" idx="0"/>
          </p:cNvCxnSpPr>
          <p:nvPr/>
        </p:nvCxnSpPr>
        <p:spPr>
          <a:xfrm>
            <a:off x="2593389" y="3852908"/>
            <a:ext cx="1263588" cy="8106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59123D55-871A-408B-8732-FAC6CD60BE42}"/>
              </a:ext>
            </a:extLst>
          </p:cNvPr>
          <p:cNvSpPr txBox="1"/>
          <p:nvPr/>
        </p:nvSpPr>
        <p:spPr>
          <a:xfrm>
            <a:off x="4046819" y="206267"/>
            <a:ext cx="666472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In Stockholm the temperature is -3</a:t>
            </a:r>
            <a:r>
              <a:rPr lang="en-GB" sz="3200" baseline="30000" dirty="0"/>
              <a:t> o</a:t>
            </a:r>
            <a:r>
              <a:rPr lang="en-GB" sz="3200" dirty="0"/>
              <a:t> but Paris is 12</a:t>
            </a:r>
            <a:r>
              <a:rPr lang="en-GB" sz="3200" baseline="30000" dirty="0"/>
              <a:t>o</a:t>
            </a:r>
            <a:r>
              <a:rPr lang="en-GB" sz="3200" dirty="0"/>
              <a:t> warmer.</a:t>
            </a:r>
          </a:p>
          <a:p>
            <a:r>
              <a:rPr lang="en-GB" sz="3200" dirty="0"/>
              <a:t>What is the temperature in Paris?</a:t>
            </a:r>
          </a:p>
          <a:p>
            <a:r>
              <a:rPr lang="en-GB" sz="3200" dirty="0"/>
              <a:t> 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64394AF-8FBC-4A45-98AB-880BA5E49E10}"/>
              </a:ext>
            </a:extLst>
          </p:cNvPr>
          <p:cNvCxnSpPr/>
          <p:nvPr/>
        </p:nvCxnSpPr>
        <p:spPr>
          <a:xfrm>
            <a:off x="6096000" y="5184725"/>
            <a:ext cx="4953965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048DBCDD-CFFA-4D0B-AD68-70E429196BD2}"/>
              </a:ext>
            </a:extLst>
          </p:cNvPr>
          <p:cNvSpPr/>
          <p:nvPr/>
        </p:nvSpPr>
        <p:spPr>
          <a:xfrm>
            <a:off x="6003634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080B0C5-91CF-40F9-A82C-88B0EA9470F5}"/>
              </a:ext>
            </a:extLst>
          </p:cNvPr>
          <p:cNvSpPr/>
          <p:nvPr/>
        </p:nvSpPr>
        <p:spPr>
          <a:xfrm>
            <a:off x="1143623" y="4944044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/>
              <a:t>10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6932838-C071-44C8-BBB4-6CFDB34BA89C}"/>
              </a:ext>
            </a:extLst>
          </p:cNvPr>
          <p:cNvSpPr/>
          <p:nvPr/>
        </p:nvSpPr>
        <p:spPr>
          <a:xfrm>
            <a:off x="3647625" y="4944044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/>
              <a:t>2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3A49E2F-62DA-4522-9633-19DBF083B2D4}"/>
              </a:ext>
            </a:extLst>
          </p:cNvPr>
          <p:cNvSpPr/>
          <p:nvPr/>
        </p:nvSpPr>
        <p:spPr>
          <a:xfrm>
            <a:off x="5705315" y="5362660"/>
            <a:ext cx="5966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/>
              <a:t>-3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5530FF6-6C38-488F-BB32-9AFA2945E736}"/>
              </a:ext>
            </a:extLst>
          </p:cNvPr>
          <p:cNvSpPr/>
          <p:nvPr/>
        </p:nvSpPr>
        <p:spPr>
          <a:xfrm>
            <a:off x="7878938" y="5362661"/>
            <a:ext cx="4267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/>
              <a:t>0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F9BD2EF-4E0B-4BB0-8FA9-E5EC934E953C}"/>
              </a:ext>
            </a:extLst>
          </p:cNvPr>
          <p:cNvSpPr/>
          <p:nvPr/>
        </p:nvSpPr>
        <p:spPr>
          <a:xfrm>
            <a:off x="10836605" y="5362662"/>
            <a:ext cx="4267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/>
              <a:t>9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90309B23-AFA7-4E2E-AFFF-633A3B510B4F}"/>
              </a:ext>
            </a:extLst>
          </p:cNvPr>
          <p:cNvCxnSpPr/>
          <p:nvPr/>
        </p:nvCxnSpPr>
        <p:spPr>
          <a:xfrm>
            <a:off x="6188365" y="4663528"/>
            <a:ext cx="1690573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2E5A4853-590C-4DD7-B7D2-F5938949E33E}"/>
              </a:ext>
            </a:extLst>
          </p:cNvPr>
          <p:cNvCxnSpPr>
            <a:cxnSpLocks/>
          </p:cNvCxnSpPr>
          <p:nvPr/>
        </p:nvCxnSpPr>
        <p:spPr>
          <a:xfrm>
            <a:off x="8445151" y="4663528"/>
            <a:ext cx="2391454" cy="0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DCFFED5A-169E-4745-9223-C12EE11D4C64}"/>
              </a:ext>
            </a:extLst>
          </p:cNvPr>
          <p:cNvSpPr/>
          <p:nvPr/>
        </p:nvSpPr>
        <p:spPr>
          <a:xfrm>
            <a:off x="6699265" y="3852908"/>
            <a:ext cx="6687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/>
              <a:t>+3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7BCFD94-7895-4A77-A58C-2A78BDB0FCBE}"/>
              </a:ext>
            </a:extLst>
          </p:cNvPr>
          <p:cNvSpPr/>
          <p:nvPr/>
        </p:nvSpPr>
        <p:spPr>
          <a:xfrm>
            <a:off x="9306491" y="3941652"/>
            <a:ext cx="6687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/>
              <a:t>+9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1CF034D-034C-4F70-A5BA-7C175D81F459}"/>
              </a:ext>
            </a:extLst>
          </p:cNvPr>
          <p:cNvSpPr/>
          <p:nvPr/>
        </p:nvSpPr>
        <p:spPr>
          <a:xfrm>
            <a:off x="1229494" y="4944044"/>
            <a:ext cx="566872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3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C5EF6AB-2FA3-41E3-B7F4-F267026B4EC2}"/>
              </a:ext>
            </a:extLst>
          </p:cNvPr>
          <p:cNvSpPr/>
          <p:nvPr/>
        </p:nvSpPr>
        <p:spPr>
          <a:xfrm>
            <a:off x="3647625" y="4954634"/>
            <a:ext cx="596637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62534D-151C-414C-A33A-C9D9BDBE8DC8}"/>
              </a:ext>
            </a:extLst>
          </p:cNvPr>
          <p:cNvSpPr txBox="1"/>
          <p:nvPr/>
        </p:nvSpPr>
        <p:spPr>
          <a:xfrm>
            <a:off x="182046" y="932306"/>
            <a:ext cx="3715463" cy="1200329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rgbClr val="00B050"/>
                </a:solidFill>
              </a:rPr>
              <a:t>Will the same pictorial always support a child with a reasoning problem?</a:t>
            </a:r>
          </a:p>
        </p:txBody>
      </p:sp>
    </p:spTree>
    <p:extLst>
      <p:ext uri="{BB962C8B-B14F-4D97-AF65-F5344CB8AC3E}">
        <p14:creationId xmlns:p14="http://schemas.microsoft.com/office/powerpoint/2010/main" val="2128488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20" grpId="0"/>
      <p:bldP spid="21" grpId="0"/>
      <p:bldP spid="40" grpId="0" animBg="1"/>
      <p:bldP spid="4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Maths | Hillview School Tonbridge Kent UK">
            <a:extLst>
              <a:ext uri="{FF2B5EF4-FFF2-40B4-BE49-F238E27FC236}">
                <a16:creationId xmlns:a16="http://schemas.microsoft.com/office/drawing/2014/main" id="{F515838D-604D-4087-B35C-3FF288E177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365F2A-E606-4145-803B-CBE382D70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65009B-02A2-4C44-A1D1-2C6B0AD131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4D11D9-752F-4535-A851-86C78708075B}"/>
              </a:ext>
            </a:extLst>
          </p:cNvPr>
          <p:cNvSpPr txBox="1"/>
          <p:nvPr/>
        </p:nvSpPr>
        <p:spPr>
          <a:xfrm>
            <a:off x="302334" y="187461"/>
            <a:ext cx="11519552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i="1" dirty="0">
                <a:solidFill>
                  <a:srgbClr val="00B050"/>
                </a:solidFill>
              </a:rPr>
              <a:t>Could you use a number line to answer this question?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2AE3236-DCBD-45DB-98E1-45DAF3AE89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9374" y="1027906"/>
            <a:ext cx="762547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8397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aths | Hillview School Tonbridge Kent UK">
            <a:extLst>
              <a:ext uri="{FF2B5EF4-FFF2-40B4-BE49-F238E27FC236}">
                <a16:creationId xmlns:a16="http://schemas.microsoft.com/office/drawing/2014/main" id="{59248828-2ACA-4E0A-9EA2-8A5B97813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5FCC576-B34F-4EA8-9DB0-A88D6DED5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114" y="18255"/>
            <a:ext cx="4332514" cy="1325563"/>
          </a:xfrm>
        </p:spPr>
        <p:txBody>
          <a:bodyPr/>
          <a:lstStyle/>
          <a:p>
            <a:r>
              <a:rPr lang="en-GB" b="1" u="sng" dirty="0"/>
              <a:t>Bar Modelling</a:t>
            </a:r>
          </a:p>
        </p:txBody>
      </p:sp>
      <p:pic>
        <p:nvPicPr>
          <p:cNvPr id="7" name="Picture 2" descr="Part-Part-Whole Word Problems (video lessons, examples and solutions)">
            <a:extLst>
              <a:ext uri="{FF2B5EF4-FFF2-40B4-BE49-F238E27FC236}">
                <a16:creationId xmlns:a16="http://schemas.microsoft.com/office/drawing/2014/main" id="{E58382D9-4549-496E-B347-5E04B5BE27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31" t="11862" r="26549" b="54783"/>
          <a:stretch/>
        </p:blipFill>
        <p:spPr bwMode="auto">
          <a:xfrm>
            <a:off x="1021175" y="3246544"/>
            <a:ext cx="4314548" cy="1664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2CD03FA-E0B1-4324-AABA-150204286C10}"/>
              </a:ext>
            </a:extLst>
          </p:cNvPr>
          <p:cNvSpPr txBox="1"/>
          <p:nvPr/>
        </p:nvSpPr>
        <p:spPr>
          <a:xfrm>
            <a:off x="6352385" y="3047648"/>
            <a:ext cx="481844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Part A + Part B = Whole</a:t>
            </a:r>
          </a:p>
          <a:p>
            <a:r>
              <a:rPr lang="en-GB" sz="3200" dirty="0"/>
              <a:t>Part B + Part A = Whole</a:t>
            </a:r>
          </a:p>
          <a:p>
            <a:r>
              <a:rPr lang="en-GB" sz="3200" dirty="0"/>
              <a:t>Whole – Part A = Part B</a:t>
            </a:r>
          </a:p>
          <a:p>
            <a:r>
              <a:rPr lang="en-GB" sz="3200" dirty="0"/>
              <a:t>Whole – Part B = Part 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AE8134F-A568-4D9E-90C2-2BCD02304C8C}"/>
              </a:ext>
            </a:extLst>
          </p:cNvPr>
          <p:cNvSpPr txBox="1"/>
          <p:nvPr/>
        </p:nvSpPr>
        <p:spPr>
          <a:xfrm>
            <a:off x="2474281" y="3469842"/>
            <a:ext cx="1309145" cy="523220"/>
          </a:xfrm>
          <a:prstGeom prst="rect">
            <a:avLst/>
          </a:prstGeom>
          <a:solidFill>
            <a:srgbClr val="B4C7E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Whole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D8D8BA-AA0D-4738-8D81-530896177AD9}"/>
              </a:ext>
            </a:extLst>
          </p:cNvPr>
          <p:cNvSpPr txBox="1"/>
          <p:nvPr/>
        </p:nvSpPr>
        <p:spPr>
          <a:xfrm>
            <a:off x="1668876" y="4216360"/>
            <a:ext cx="1152525" cy="523220"/>
          </a:xfrm>
          <a:prstGeom prst="rect">
            <a:avLst/>
          </a:prstGeom>
          <a:solidFill>
            <a:srgbClr val="FFE6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Part 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93B2730-F8C6-44B5-A3A5-FF9C41AC88F4}"/>
              </a:ext>
            </a:extLst>
          </p:cNvPr>
          <p:cNvSpPr txBox="1"/>
          <p:nvPr/>
        </p:nvSpPr>
        <p:spPr>
          <a:xfrm>
            <a:off x="3640551" y="4236246"/>
            <a:ext cx="1152525" cy="523220"/>
          </a:xfrm>
          <a:prstGeom prst="rect">
            <a:avLst/>
          </a:prstGeom>
          <a:solidFill>
            <a:srgbClr val="C5E0B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Part B</a:t>
            </a:r>
          </a:p>
        </p:txBody>
      </p:sp>
    </p:spTree>
    <p:extLst>
      <p:ext uri="{BB962C8B-B14F-4D97-AF65-F5344CB8AC3E}">
        <p14:creationId xmlns:p14="http://schemas.microsoft.com/office/powerpoint/2010/main" val="3734981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aths | Hillview School Tonbridge Kent UK">
            <a:extLst>
              <a:ext uri="{FF2B5EF4-FFF2-40B4-BE49-F238E27FC236}">
                <a16:creationId xmlns:a16="http://schemas.microsoft.com/office/drawing/2014/main" id="{59248828-2ACA-4E0A-9EA2-8A5B97813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5FCC576-B34F-4EA8-9DB0-A88D6DED5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114" y="18255"/>
            <a:ext cx="4332514" cy="1325563"/>
          </a:xfrm>
        </p:spPr>
        <p:txBody>
          <a:bodyPr/>
          <a:lstStyle/>
          <a:p>
            <a:r>
              <a:rPr lang="en-GB" b="1" u="sng" dirty="0"/>
              <a:t>Bar Modelling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193741F-C00A-44F7-A63D-E397635726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566922"/>
            <a:ext cx="10477500" cy="120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6009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aths | Hillview School Tonbridge Kent UK">
            <a:extLst>
              <a:ext uri="{FF2B5EF4-FFF2-40B4-BE49-F238E27FC236}">
                <a16:creationId xmlns:a16="http://schemas.microsoft.com/office/drawing/2014/main" id="{59248828-2ACA-4E0A-9EA2-8A5B97813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5FCC576-B34F-4EA8-9DB0-A88D6DED5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114" y="18255"/>
            <a:ext cx="4332514" cy="1325563"/>
          </a:xfrm>
        </p:spPr>
        <p:txBody>
          <a:bodyPr/>
          <a:lstStyle/>
          <a:p>
            <a:r>
              <a:rPr lang="en-GB" b="1" u="sng" dirty="0"/>
              <a:t>Bar Modelling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7C86ADC-3E94-4301-8071-46219B8BFFEB}"/>
              </a:ext>
            </a:extLst>
          </p:cNvPr>
          <p:cNvSpPr txBox="1"/>
          <p:nvPr/>
        </p:nvSpPr>
        <p:spPr>
          <a:xfrm>
            <a:off x="1597518" y="1838456"/>
            <a:ext cx="8996964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Peter eats 24 sweets which is 2/5 of the packet. How many were in the packet at the start?</a:t>
            </a:r>
          </a:p>
        </p:txBody>
      </p:sp>
    </p:spTree>
    <p:extLst>
      <p:ext uri="{BB962C8B-B14F-4D97-AF65-F5344CB8AC3E}">
        <p14:creationId xmlns:p14="http://schemas.microsoft.com/office/powerpoint/2010/main" val="5120238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aths | Hillview School Tonbridge Kent UK">
            <a:extLst>
              <a:ext uri="{FF2B5EF4-FFF2-40B4-BE49-F238E27FC236}">
                <a16:creationId xmlns:a16="http://schemas.microsoft.com/office/drawing/2014/main" id="{71E4A9D4-1FE2-4824-B767-6E66A7CB92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5EA5C74-359F-43CA-88C2-AEE4218FF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Abstract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F2728F-FD23-4484-9B57-FD901DB9FC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This is when Children use digits and symbols to demonstrate their calculations and answers.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Depending on the lesson, content and Year group, this is introduced at different points and is used alongside the Concrete and Pictorial part of the lesson.</a:t>
            </a:r>
          </a:p>
        </p:txBody>
      </p:sp>
    </p:spTree>
    <p:extLst>
      <p:ext uri="{BB962C8B-B14F-4D97-AF65-F5344CB8AC3E}">
        <p14:creationId xmlns:p14="http://schemas.microsoft.com/office/powerpoint/2010/main" val="27946881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Maths | Hillview School Tonbridge Kent UK">
            <a:extLst>
              <a:ext uri="{FF2B5EF4-FFF2-40B4-BE49-F238E27FC236}">
                <a16:creationId xmlns:a16="http://schemas.microsoft.com/office/drawing/2014/main" id="{29E12BB1-59D5-4204-A2A5-7CEF008B04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FBB96B91-FF5B-48A9-BA66-AEB538A70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12E2292-53CD-470C-8244-F010AEB9AC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3880773"/>
          </a:xfrm>
        </p:spPr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0ADC803-F9F3-4886-BB10-5B8A2DD901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07" y="713320"/>
            <a:ext cx="12115593" cy="4642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3305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Maths | Hillview School Tonbridge Kent UK">
            <a:extLst>
              <a:ext uri="{FF2B5EF4-FFF2-40B4-BE49-F238E27FC236}">
                <a16:creationId xmlns:a16="http://schemas.microsoft.com/office/drawing/2014/main" id="{4AED531C-07F6-4A1F-8246-FEC2682E7B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0CC3DF0-E784-4EA9-8BF4-377A37427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465" y="0"/>
            <a:ext cx="3894364" cy="1325563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(Varied) Fluency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EEBCF0-850B-4078-9118-BFEAA3F069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4365" y="1717448"/>
            <a:ext cx="7421845" cy="461803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DA5D2A8-1F38-40FD-AACB-CCE8401586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77418" y="163513"/>
            <a:ext cx="7817455" cy="2830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9201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2" descr="Maths | Hillview School Tonbridge Kent UK">
            <a:extLst>
              <a:ext uri="{FF2B5EF4-FFF2-40B4-BE49-F238E27FC236}">
                <a16:creationId xmlns:a16="http://schemas.microsoft.com/office/drawing/2014/main" id="{D18342C7-0024-4A64-9E02-93592B83EB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6845AE1-EEE9-40F4-AA89-E51DC0A8C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255" y="44445"/>
            <a:ext cx="10515600" cy="1325563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Reasoning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FE98B7E7-1484-44DD-B3BD-C6927C872126}"/>
              </a:ext>
            </a:extLst>
          </p:cNvPr>
          <p:cNvSpPr/>
          <p:nvPr/>
        </p:nvSpPr>
        <p:spPr>
          <a:xfrm>
            <a:off x="481877" y="2951221"/>
            <a:ext cx="1872343" cy="1503479"/>
          </a:xfrm>
          <a:prstGeom prst="ellipse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dirty="0"/>
              <a:t>120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5490B24-C5D9-485D-9DB9-4151FC843223}"/>
              </a:ext>
            </a:extLst>
          </p:cNvPr>
          <p:cNvSpPr/>
          <p:nvPr/>
        </p:nvSpPr>
        <p:spPr>
          <a:xfrm>
            <a:off x="122649" y="5374140"/>
            <a:ext cx="1295400" cy="1207363"/>
          </a:xfrm>
          <a:prstGeom prst="ellipse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/>
              <a:t>50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AB00D44-F294-4434-A73D-5AE92A57A011}"/>
              </a:ext>
            </a:extLst>
          </p:cNvPr>
          <p:cNvSpPr/>
          <p:nvPr/>
        </p:nvSpPr>
        <p:spPr>
          <a:xfrm>
            <a:off x="1586778" y="5357357"/>
            <a:ext cx="1263588" cy="1207363"/>
          </a:xfrm>
          <a:prstGeom prst="ellipse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FF0000"/>
                </a:solidFill>
              </a:rPr>
              <a:t>?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C8C2EF6-C72A-494D-B667-5BE7648DE374}"/>
              </a:ext>
            </a:extLst>
          </p:cNvPr>
          <p:cNvCxnSpPr>
            <a:cxnSpLocks/>
            <a:stCxn id="5" idx="0"/>
            <a:endCxn id="4" idx="4"/>
          </p:cNvCxnSpPr>
          <p:nvPr/>
        </p:nvCxnSpPr>
        <p:spPr>
          <a:xfrm flipV="1">
            <a:off x="770349" y="4454700"/>
            <a:ext cx="647700" cy="9194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624EAF7-95D6-4D8C-8AAC-0F901F896155}"/>
              </a:ext>
            </a:extLst>
          </p:cNvPr>
          <p:cNvCxnSpPr>
            <a:cxnSpLocks/>
            <a:stCxn id="4" idx="4"/>
            <a:endCxn id="6" idx="0"/>
          </p:cNvCxnSpPr>
          <p:nvPr/>
        </p:nvCxnSpPr>
        <p:spPr>
          <a:xfrm>
            <a:off x="1418049" y="4454700"/>
            <a:ext cx="800523" cy="902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4CA8CCFA-ED3F-48CF-96CF-906677B1BEAB}"/>
              </a:ext>
            </a:extLst>
          </p:cNvPr>
          <p:cNvSpPr/>
          <p:nvPr/>
        </p:nvSpPr>
        <p:spPr>
          <a:xfrm>
            <a:off x="947056" y="1338511"/>
            <a:ext cx="1061024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How does this statement help you to solve these?</a:t>
            </a:r>
          </a:p>
          <a:p>
            <a:r>
              <a:rPr lang="en-GB" sz="3200" dirty="0"/>
              <a:t>5 + 7 = 12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08EC305-866B-463B-A65F-0807205875A9}"/>
              </a:ext>
            </a:extLst>
          </p:cNvPr>
          <p:cNvSpPr/>
          <p:nvPr/>
        </p:nvSpPr>
        <p:spPr>
          <a:xfrm>
            <a:off x="3620712" y="2879376"/>
            <a:ext cx="1872343" cy="1503479"/>
          </a:xfrm>
          <a:prstGeom prst="ellipse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D9D9ECB-6751-4FEC-BFCE-DFF452B7D0EA}"/>
              </a:ext>
            </a:extLst>
          </p:cNvPr>
          <p:cNvSpPr/>
          <p:nvPr/>
        </p:nvSpPr>
        <p:spPr>
          <a:xfrm>
            <a:off x="3261484" y="5302295"/>
            <a:ext cx="1295400" cy="1207363"/>
          </a:xfrm>
          <a:prstGeom prst="ellipse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/>
              <a:t>15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D6176154-98DF-48AD-8D30-022EFBF39CB6}"/>
              </a:ext>
            </a:extLst>
          </p:cNvPr>
          <p:cNvSpPr/>
          <p:nvPr/>
        </p:nvSpPr>
        <p:spPr>
          <a:xfrm>
            <a:off x="4725613" y="5285512"/>
            <a:ext cx="1263588" cy="1207363"/>
          </a:xfrm>
          <a:prstGeom prst="ellipse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400" dirty="0"/>
              <a:t>7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3601B95-A574-4EED-980D-56CB75E4CA17}"/>
              </a:ext>
            </a:extLst>
          </p:cNvPr>
          <p:cNvCxnSpPr>
            <a:cxnSpLocks/>
            <a:stCxn id="24" idx="0"/>
            <a:endCxn id="23" idx="4"/>
          </p:cNvCxnSpPr>
          <p:nvPr/>
        </p:nvCxnSpPr>
        <p:spPr>
          <a:xfrm flipV="1">
            <a:off x="3909184" y="4382855"/>
            <a:ext cx="647700" cy="9194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9CFC0628-22CF-493A-92D3-4AC9E6126BFA}"/>
              </a:ext>
            </a:extLst>
          </p:cNvPr>
          <p:cNvCxnSpPr>
            <a:cxnSpLocks/>
            <a:stCxn id="23" idx="4"/>
            <a:endCxn id="25" idx="0"/>
          </p:cNvCxnSpPr>
          <p:nvPr/>
        </p:nvCxnSpPr>
        <p:spPr>
          <a:xfrm>
            <a:off x="4556884" y="4382855"/>
            <a:ext cx="800523" cy="902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val 27">
            <a:extLst>
              <a:ext uri="{FF2B5EF4-FFF2-40B4-BE49-F238E27FC236}">
                <a16:creationId xmlns:a16="http://schemas.microsoft.com/office/drawing/2014/main" id="{38E0AF94-3226-4ED5-BE7D-C4FAEAD6D7B1}"/>
              </a:ext>
            </a:extLst>
          </p:cNvPr>
          <p:cNvSpPr/>
          <p:nvPr/>
        </p:nvSpPr>
        <p:spPr>
          <a:xfrm>
            <a:off x="6665386" y="2879376"/>
            <a:ext cx="1872343" cy="1503479"/>
          </a:xfrm>
          <a:prstGeom prst="ellipse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dirty="0"/>
              <a:t>220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947E96E-5117-41A9-B283-C4BD15AA462D}"/>
              </a:ext>
            </a:extLst>
          </p:cNvPr>
          <p:cNvSpPr/>
          <p:nvPr/>
        </p:nvSpPr>
        <p:spPr>
          <a:xfrm>
            <a:off x="6306158" y="5302295"/>
            <a:ext cx="1295400" cy="1207363"/>
          </a:xfrm>
          <a:prstGeom prst="ellipse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6392248-E602-4FD0-8E25-C6F84E46299A}"/>
              </a:ext>
            </a:extLst>
          </p:cNvPr>
          <p:cNvSpPr/>
          <p:nvPr/>
        </p:nvSpPr>
        <p:spPr>
          <a:xfrm>
            <a:off x="7770287" y="5285512"/>
            <a:ext cx="1263588" cy="1207363"/>
          </a:xfrm>
          <a:prstGeom prst="ellipse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400" dirty="0"/>
              <a:t>70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7D46201-E698-4729-9702-3D66D757293C}"/>
              </a:ext>
            </a:extLst>
          </p:cNvPr>
          <p:cNvCxnSpPr>
            <a:cxnSpLocks/>
            <a:stCxn id="29" idx="0"/>
            <a:endCxn id="28" idx="4"/>
          </p:cNvCxnSpPr>
          <p:nvPr/>
        </p:nvCxnSpPr>
        <p:spPr>
          <a:xfrm flipV="1">
            <a:off x="6953858" y="4382855"/>
            <a:ext cx="647700" cy="9194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BDCF1A8F-A8DC-4244-A479-87F062C7DA7E}"/>
              </a:ext>
            </a:extLst>
          </p:cNvPr>
          <p:cNvCxnSpPr>
            <a:cxnSpLocks/>
            <a:stCxn id="28" idx="4"/>
            <a:endCxn id="30" idx="0"/>
          </p:cNvCxnSpPr>
          <p:nvPr/>
        </p:nvCxnSpPr>
        <p:spPr>
          <a:xfrm>
            <a:off x="7601558" y="4382855"/>
            <a:ext cx="800523" cy="902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>
            <a:extLst>
              <a:ext uri="{FF2B5EF4-FFF2-40B4-BE49-F238E27FC236}">
                <a16:creationId xmlns:a16="http://schemas.microsoft.com/office/drawing/2014/main" id="{A28F5A39-E297-40B1-9CCE-E5DE327D41A6}"/>
              </a:ext>
            </a:extLst>
          </p:cNvPr>
          <p:cNvSpPr/>
          <p:nvPr/>
        </p:nvSpPr>
        <p:spPr>
          <a:xfrm>
            <a:off x="9684956" y="2840822"/>
            <a:ext cx="1872343" cy="1503479"/>
          </a:xfrm>
          <a:prstGeom prst="ellipse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81D28AD5-1C78-4053-B564-67DCB7714E69}"/>
              </a:ext>
            </a:extLst>
          </p:cNvPr>
          <p:cNvSpPr/>
          <p:nvPr/>
        </p:nvSpPr>
        <p:spPr>
          <a:xfrm>
            <a:off x="9325728" y="5263741"/>
            <a:ext cx="1295400" cy="1207363"/>
          </a:xfrm>
          <a:prstGeom prst="ellipse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/>
              <a:t>450</a:t>
            </a: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5A32054-A756-4154-B247-3018427FA630}"/>
              </a:ext>
            </a:extLst>
          </p:cNvPr>
          <p:cNvSpPr/>
          <p:nvPr/>
        </p:nvSpPr>
        <p:spPr>
          <a:xfrm>
            <a:off x="10789857" y="5246958"/>
            <a:ext cx="1263588" cy="1207363"/>
          </a:xfrm>
          <a:prstGeom prst="ellipse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400" dirty="0"/>
              <a:t>70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F9833DE2-533E-406C-B793-7464FFDBA933}"/>
              </a:ext>
            </a:extLst>
          </p:cNvPr>
          <p:cNvCxnSpPr>
            <a:cxnSpLocks/>
            <a:stCxn id="34" idx="0"/>
            <a:endCxn id="33" idx="4"/>
          </p:cNvCxnSpPr>
          <p:nvPr/>
        </p:nvCxnSpPr>
        <p:spPr>
          <a:xfrm flipV="1">
            <a:off x="9973428" y="4344301"/>
            <a:ext cx="647700" cy="9194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E2A1CB8E-9740-46E9-A3DB-59CD75B5BB59}"/>
              </a:ext>
            </a:extLst>
          </p:cNvPr>
          <p:cNvCxnSpPr>
            <a:cxnSpLocks/>
            <a:stCxn id="33" idx="4"/>
            <a:endCxn id="35" idx="0"/>
          </p:cNvCxnSpPr>
          <p:nvPr/>
        </p:nvCxnSpPr>
        <p:spPr>
          <a:xfrm>
            <a:off x="10621128" y="4344301"/>
            <a:ext cx="800523" cy="902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05680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Maths | Hillview School Tonbridge Kent UK">
            <a:extLst>
              <a:ext uri="{FF2B5EF4-FFF2-40B4-BE49-F238E27FC236}">
                <a16:creationId xmlns:a16="http://schemas.microsoft.com/office/drawing/2014/main" id="{351C48DE-8F90-419D-AC3A-810D3D241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851A21-AC98-4AEF-B197-940ED4C925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720" y="1447060"/>
            <a:ext cx="5778587" cy="4794703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292B128-954F-46FF-B353-D2B4FC8FE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255" y="44445"/>
            <a:ext cx="10515600" cy="1325563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Reasoning</a:t>
            </a:r>
          </a:p>
        </p:txBody>
      </p:sp>
    </p:spTree>
    <p:extLst>
      <p:ext uri="{BB962C8B-B14F-4D97-AF65-F5344CB8AC3E}">
        <p14:creationId xmlns:p14="http://schemas.microsoft.com/office/powerpoint/2010/main" val="24828080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aths | Hillview School Tonbridge Kent UK">
            <a:extLst>
              <a:ext uri="{FF2B5EF4-FFF2-40B4-BE49-F238E27FC236}">
                <a16:creationId xmlns:a16="http://schemas.microsoft.com/office/drawing/2014/main" id="{761D2A99-9181-4CBA-9BD0-A1DB84A839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CAFC87B-9F42-45A2-8E3B-13D2ECC46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5EA574-5B80-42BB-BF2C-AD2C087B8F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-Times table focus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-Arithmetic questions – children must show their workings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-Task related to learning that week</a:t>
            </a:r>
          </a:p>
          <a:p>
            <a:pPr marL="0" indent="0">
              <a:buNone/>
            </a:pPr>
            <a:r>
              <a:rPr lang="en-GB" sz="3600" dirty="0"/>
              <a:t>C1/ or C2/3</a:t>
            </a:r>
          </a:p>
        </p:txBody>
      </p:sp>
    </p:spTree>
    <p:extLst>
      <p:ext uri="{BB962C8B-B14F-4D97-AF65-F5344CB8AC3E}">
        <p14:creationId xmlns:p14="http://schemas.microsoft.com/office/powerpoint/2010/main" val="9532121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aths | Hillview School Tonbridge Kent UK">
            <a:extLst>
              <a:ext uri="{FF2B5EF4-FFF2-40B4-BE49-F238E27FC236}">
                <a16:creationId xmlns:a16="http://schemas.microsoft.com/office/drawing/2014/main" id="{11A8FCEF-B126-47BF-8A8B-A6A5837E9A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CC4E37-94BF-40B4-8E2E-DB34EBD86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Multiplication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3AD725-2883-49DC-8001-AEFC52C769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7258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aths | Hillview School Tonbridge Kent UK">
            <a:extLst>
              <a:ext uri="{FF2B5EF4-FFF2-40B4-BE49-F238E27FC236}">
                <a16:creationId xmlns:a16="http://schemas.microsoft.com/office/drawing/2014/main" id="{C983F4A4-8943-4356-9AAE-4A9D8698D4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D5B4F0D-01D6-41D4-B10A-C0A9274933EE}"/>
              </a:ext>
            </a:extLst>
          </p:cNvPr>
          <p:cNvSpPr txBox="1"/>
          <p:nvPr/>
        </p:nvSpPr>
        <p:spPr>
          <a:xfrm>
            <a:off x="2290762" y="1717506"/>
            <a:ext cx="76104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 Cursive Unlooped" panose="02000000000000000000" pitchFamily="2" charset="0"/>
              </a:rPr>
              <a:t>Multiplication Facts in KS2</a:t>
            </a:r>
          </a:p>
        </p:txBody>
      </p:sp>
    </p:spTree>
    <p:extLst>
      <p:ext uri="{BB962C8B-B14F-4D97-AF65-F5344CB8AC3E}">
        <p14:creationId xmlns:p14="http://schemas.microsoft.com/office/powerpoint/2010/main" val="18092126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Maths | Hillview School Tonbridge Kent UK">
            <a:extLst>
              <a:ext uri="{FF2B5EF4-FFF2-40B4-BE49-F238E27FC236}">
                <a16:creationId xmlns:a16="http://schemas.microsoft.com/office/drawing/2014/main" id="{2EA65AD3-18CF-4652-B5EE-2129896AB0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0FAE275-129D-42CE-AD9B-D6A54883BC1B}"/>
              </a:ext>
            </a:extLst>
          </p:cNvPr>
          <p:cNvSpPr/>
          <p:nvPr/>
        </p:nvSpPr>
        <p:spPr>
          <a:xfrm>
            <a:off x="219075" y="1208963"/>
            <a:ext cx="103441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>
                <a:solidFill>
                  <a:srgbClr val="0B0C0C"/>
                </a:solidFill>
                <a:latin typeface="Twinkl Cursive Unlooped" panose="02000000000000000000" pitchFamily="2" charset="0"/>
              </a:rPr>
              <a:t>End of Year 2</a:t>
            </a:r>
          </a:p>
          <a:p>
            <a:r>
              <a:rPr lang="en-GB" sz="3200" dirty="0">
                <a:solidFill>
                  <a:srgbClr val="0B0C0C"/>
                </a:solidFill>
                <a:latin typeface="Twinkl Cursive Unlooped" panose="02000000000000000000" pitchFamily="2" charset="0"/>
              </a:rPr>
              <a:t>Children recall and use multiplication and division facts for the 2, 5 and 10 multiplication tables.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DAB583-CE5A-49FF-8C05-3ABC2886E782}"/>
              </a:ext>
            </a:extLst>
          </p:cNvPr>
          <p:cNvSpPr txBox="1"/>
          <p:nvPr/>
        </p:nvSpPr>
        <p:spPr>
          <a:xfrm>
            <a:off x="219075" y="3055622"/>
            <a:ext cx="1015365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latin typeface="Twinkl Cursive Unlooped" panose="02000000000000000000" pitchFamily="2" charset="0"/>
              </a:rPr>
              <a:t>End of Year 3</a:t>
            </a:r>
          </a:p>
          <a:p>
            <a:r>
              <a:rPr lang="en-GB" sz="3200" dirty="0">
                <a:latin typeface="Twinkl Cursive Unlooped" panose="02000000000000000000" pitchFamily="2" charset="0"/>
              </a:rPr>
              <a:t>Children recall and use multiplication and division facts for the 3, 4 and 8 multiplication tables.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3A4307-6572-4A57-88D0-B0F76F703C3D}"/>
              </a:ext>
            </a:extLst>
          </p:cNvPr>
          <p:cNvSpPr txBox="1"/>
          <p:nvPr/>
        </p:nvSpPr>
        <p:spPr>
          <a:xfrm>
            <a:off x="319087" y="4902281"/>
            <a:ext cx="10010775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latin typeface="Twinkl Cursive Unlooped" panose="02000000000000000000" pitchFamily="2" charset="0"/>
              </a:rPr>
              <a:t>End of Year 4</a:t>
            </a:r>
          </a:p>
          <a:p>
            <a:r>
              <a:rPr lang="en-GB" sz="3200" dirty="0">
                <a:latin typeface="Twinkl Cursive Unlooped" panose="02000000000000000000" pitchFamily="2" charset="0"/>
              </a:rPr>
              <a:t>Children recall multiplication and division facts for multiplication tables up to 12 × 12.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236BA94-81F3-4D99-BE3B-DB9C20ED68FC}"/>
              </a:ext>
            </a:extLst>
          </p:cNvPr>
          <p:cNvSpPr txBox="1"/>
          <p:nvPr/>
        </p:nvSpPr>
        <p:spPr>
          <a:xfrm>
            <a:off x="2409825" y="347189"/>
            <a:ext cx="7791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National Curriculum requirements</a:t>
            </a:r>
          </a:p>
        </p:txBody>
      </p:sp>
    </p:spTree>
    <p:extLst>
      <p:ext uri="{BB962C8B-B14F-4D97-AF65-F5344CB8AC3E}">
        <p14:creationId xmlns:p14="http://schemas.microsoft.com/office/powerpoint/2010/main" val="3723692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Maths | Hillview School Tonbridge Kent UK">
            <a:extLst>
              <a:ext uri="{FF2B5EF4-FFF2-40B4-BE49-F238E27FC236}">
                <a16:creationId xmlns:a16="http://schemas.microsoft.com/office/drawing/2014/main" id="{1BB0C7CB-5A5A-4396-996D-0786997BA4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3A2BE93-8AF4-4915-97F9-2DC1F5634CFC}"/>
              </a:ext>
            </a:extLst>
          </p:cNvPr>
          <p:cNvSpPr txBox="1"/>
          <p:nvPr/>
        </p:nvSpPr>
        <p:spPr>
          <a:xfrm>
            <a:off x="2571750" y="447675"/>
            <a:ext cx="84010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Why are times tables so important?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1BD02F-2C8C-467D-9E27-8EB638DE1228}"/>
              </a:ext>
            </a:extLst>
          </p:cNvPr>
          <p:cNvSpPr txBox="1"/>
          <p:nvPr/>
        </p:nvSpPr>
        <p:spPr>
          <a:xfrm>
            <a:off x="4953000" y="1362075"/>
            <a:ext cx="1075372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Cursive Unlooped" panose="02000000000000000000" pitchFamily="2" charset="0"/>
              </a:rPr>
              <a:t>Fractions</a:t>
            </a:r>
          </a:p>
          <a:p>
            <a:r>
              <a:rPr lang="en-GB" sz="2400" dirty="0">
                <a:latin typeface="Twinkl Cursive Unlooped" panose="02000000000000000000" pitchFamily="2" charset="0"/>
              </a:rPr>
              <a:t>percentages</a:t>
            </a:r>
          </a:p>
          <a:p>
            <a:r>
              <a:rPr lang="en-GB" sz="2400" dirty="0">
                <a:latin typeface="Twinkl Cursive Unlooped" panose="02000000000000000000" pitchFamily="2" charset="0"/>
              </a:rPr>
              <a:t>Factor pairs</a:t>
            </a:r>
          </a:p>
          <a:p>
            <a:r>
              <a:rPr lang="en-GB" sz="2400" dirty="0">
                <a:latin typeface="Twinkl Cursive Unlooped" panose="02000000000000000000" pitchFamily="2" charset="0"/>
              </a:rPr>
              <a:t>Decimals</a:t>
            </a:r>
          </a:p>
          <a:p>
            <a:r>
              <a:rPr lang="en-GB" sz="2400" dirty="0">
                <a:latin typeface="Twinkl Cursive Unlooped" panose="02000000000000000000" pitchFamily="2" charset="0"/>
              </a:rPr>
              <a:t>Problem solving</a:t>
            </a:r>
          </a:p>
          <a:p>
            <a:r>
              <a:rPr lang="en-GB" sz="2400" dirty="0">
                <a:latin typeface="Twinkl Cursive Unlooped" panose="02000000000000000000" pitchFamily="2" charset="0"/>
              </a:rPr>
              <a:t>Square/cube numbers</a:t>
            </a:r>
          </a:p>
          <a:p>
            <a:r>
              <a:rPr lang="en-GB" sz="2400" dirty="0">
                <a:latin typeface="Twinkl Cursive Unlooped" panose="02000000000000000000" pitchFamily="2" charset="0"/>
              </a:rPr>
              <a:t>Problem solving</a:t>
            </a:r>
          </a:p>
          <a:p>
            <a:r>
              <a:rPr lang="en-GB" sz="2400" dirty="0">
                <a:latin typeface="Twinkl Cursive Unlooped" panose="02000000000000000000" pitchFamily="2" charset="0"/>
              </a:rPr>
              <a:t>Reasoning</a:t>
            </a:r>
          </a:p>
          <a:p>
            <a:r>
              <a:rPr lang="en-GB" sz="2400" dirty="0">
                <a:latin typeface="Twinkl Cursive Unlooped" panose="02000000000000000000" pitchFamily="2" charset="0"/>
              </a:rPr>
              <a:t>Scaling</a:t>
            </a:r>
          </a:p>
          <a:p>
            <a:r>
              <a:rPr lang="en-GB" sz="2400" dirty="0">
                <a:latin typeface="Twinkl Cursive Unlooped" panose="02000000000000000000" pitchFamily="2" charset="0"/>
              </a:rPr>
              <a:t>Comparing data</a:t>
            </a:r>
          </a:p>
          <a:p>
            <a:r>
              <a:rPr lang="en-GB" sz="2400" dirty="0">
                <a:latin typeface="Twinkl Cursive Unlooped" panose="02000000000000000000" pitchFamily="2" charset="0"/>
              </a:rPr>
              <a:t>Ratio and proportion</a:t>
            </a:r>
          </a:p>
          <a:p>
            <a:r>
              <a:rPr lang="en-GB" sz="2400" dirty="0">
                <a:latin typeface="Twinkl Cursive Unlooped" panose="02000000000000000000" pitchFamily="2" charset="0"/>
              </a:rPr>
              <a:t>Secondary school progress</a:t>
            </a:r>
          </a:p>
          <a:p>
            <a:r>
              <a:rPr lang="en-GB" sz="2400" dirty="0">
                <a:latin typeface="Twinkl Cursive Unlooped" panose="02000000000000000000" pitchFamily="2" charset="0"/>
              </a:rPr>
              <a:t>Life!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CBF6DC-2371-4F23-AAEF-0E0253B1E1CB}"/>
              </a:ext>
            </a:extLst>
          </p:cNvPr>
          <p:cNvSpPr txBox="1"/>
          <p:nvPr/>
        </p:nvSpPr>
        <p:spPr>
          <a:xfrm>
            <a:off x="628650" y="3167390"/>
            <a:ext cx="360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Just a few reasons!</a:t>
            </a:r>
          </a:p>
        </p:txBody>
      </p:sp>
    </p:spTree>
    <p:extLst>
      <p:ext uri="{BB962C8B-B14F-4D97-AF65-F5344CB8AC3E}">
        <p14:creationId xmlns:p14="http://schemas.microsoft.com/office/powerpoint/2010/main" val="34846711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aths | Hillview School Tonbridge Kent UK">
            <a:extLst>
              <a:ext uri="{FF2B5EF4-FFF2-40B4-BE49-F238E27FC236}">
                <a16:creationId xmlns:a16="http://schemas.microsoft.com/office/drawing/2014/main" id="{1C7B71A8-86EF-47A0-8D6B-7A084B787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DEBF163-62B2-4ABB-BD45-3D56E241A601}"/>
              </a:ext>
            </a:extLst>
          </p:cNvPr>
          <p:cNvSpPr/>
          <p:nvPr/>
        </p:nvSpPr>
        <p:spPr>
          <a:xfrm>
            <a:off x="538162" y="2046698"/>
            <a:ext cx="1082992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>
                <a:latin typeface="Twinkl Cursive Unlooped" panose="02000000000000000000" pitchFamily="2" charset="0"/>
              </a:rPr>
              <a:t>When?</a:t>
            </a:r>
          </a:p>
          <a:p>
            <a:r>
              <a:rPr lang="en-GB" sz="3200" dirty="0">
                <a:latin typeface="Twinkl Cursive Unlooped" panose="02000000000000000000" pitchFamily="2" charset="0"/>
              </a:rPr>
              <a:t>2022: “schools must administer the MTC to all eligible year 4 pupils between Monday 6 June and Friday 24 June.”</a:t>
            </a:r>
          </a:p>
          <a:p>
            <a:r>
              <a:rPr lang="en-GB" sz="3200" dirty="0">
                <a:latin typeface="Twinkl Cursive Unlooped" panose="02000000000000000000" pitchFamily="2" charset="0"/>
              </a:rPr>
              <a:t>2023: dates not released yet.</a:t>
            </a:r>
          </a:p>
          <a:p>
            <a:endParaRPr lang="en-GB" sz="3200" dirty="0">
              <a:latin typeface="Twinkl Cursive Unlooped" panose="02000000000000000000" pitchFamily="2" charset="0"/>
            </a:endParaRPr>
          </a:p>
          <a:p>
            <a:endParaRPr lang="en-GB" sz="3200" dirty="0">
              <a:latin typeface="Twinkl Cursive Unlooped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6FE65E-BA51-4D0F-9948-E14A712E1B24}"/>
              </a:ext>
            </a:extLst>
          </p:cNvPr>
          <p:cNvSpPr txBox="1"/>
          <p:nvPr/>
        </p:nvSpPr>
        <p:spPr>
          <a:xfrm>
            <a:off x="2333625" y="904875"/>
            <a:ext cx="76676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Multiplication Tables Check (MTC)</a:t>
            </a:r>
          </a:p>
        </p:txBody>
      </p:sp>
    </p:spTree>
    <p:extLst>
      <p:ext uri="{BB962C8B-B14F-4D97-AF65-F5344CB8AC3E}">
        <p14:creationId xmlns:p14="http://schemas.microsoft.com/office/powerpoint/2010/main" val="1126320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Maths | Hillview School Tonbridge Kent UK">
            <a:extLst>
              <a:ext uri="{FF2B5EF4-FFF2-40B4-BE49-F238E27FC236}">
                <a16:creationId xmlns:a16="http://schemas.microsoft.com/office/drawing/2014/main" id="{8E7D845B-469D-4AAA-A7BD-48AB721B8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DD7D160-7CF5-4815-A2DD-7601C0D4C442}"/>
              </a:ext>
            </a:extLst>
          </p:cNvPr>
          <p:cNvSpPr txBox="1"/>
          <p:nvPr/>
        </p:nvSpPr>
        <p:spPr>
          <a:xfrm>
            <a:off x="200025" y="3600450"/>
            <a:ext cx="1107757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Unlooped" panose="02000000000000000000" pitchFamily="2" charset="0"/>
              </a:rPr>
              <a:t>there is an emphasis on the 6, 7, 8, 9 and 12 multiplication tables because these have been determined to be the most difficult multiplication tables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Unlooped" panose="02000000000000000000" pitchFamily="2" charset="0"/>
              </a:rPr>
              <a:t>we will share your child’s results with you on their Summer report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A2A202-09DB-4947-87AF-2DA9AC528991}"/>
              </a:ext>
            </a:extLst>
          </p:cNvPr>
          <p:cNvSpPr/>
          <p:nvPr/>
        </p:nvSpPr>
        <p:spPr>
          <a:xfrm>
            <a:off x="200025" y="373738"/>
            <a:ext cx="11172825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3200" u="sng" dirty="0">
                <a:solidFill>
                  <a:prstClr val="black"/>
                </a:solidFill>
                <a:latin typeface="Twinkl Cursive Unlooped" panose="02000000000000000000" pitchFamily="2" charset="0"/>
              </a:rPr>
              <a:t>What is it?</a:t>
            </a:r>
          </a:p>
          <a:p>
            <a:pPr lvl="0"/>
            <a:endParaRPr lang="en-GB" sz="3200" u="sng" dirty="0">
              <a:solidFill>
                <a:prstClr val="black"/>
              </a:solidFill>
              <a:latin typeface="Twinkl Cursive Unlooped" panose="02000000000000000000" pitchFamily="2" charset="0"/>
            </a:endParaRPr>
          </a:p>
          <a:p>
            <a:pPr lvl="0"/>
            <a:r>
              <a:rPr lang="en-GB" u="sng" dirty="0">
                <a:solidFill>
                  <a:prstClr val="black"/>
                </a:solidFill>
                <a:latin typeface="Twinkl Cursive Unlooped" panose="02000000000000000000" pitchFamily="2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https://www.gov.uk/government/publications/multiplication-tables-check-information-for-parents/multiplication-tables-check-information-for-parents-text-version--2</a:t>
            </a:r>
            <a:endParaRPr lang="en-GB" u="sng" dirty="0">
              <a:solidFill>
                <a:prstClr val="black"/>
              </a:solidFill>
              <a:latin typeface="Twinkl Cursive Unlooped" panose="02000000000000000000" pitchFamily="2" charset="0"/>
            </a:endParaRPr>
          </a:p>
          <a:p>
            <a:pPr lvl="0"/>
            <a:endParaRPr lang="en-GB" u="sng" dirty="0">
              <a:solidFill>
                <a:prstClr val="black"/>
              </a:solidFill>
              <a:latin typeface="Twinkl Cursive Unlooped" panose="02000000000000000000" pitchFamily="2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prstClr val="black"/>
                </a:solidFill>
                <a:latin typeface="Twinkl Cursive Unlooped" panose="02000000000000000000" pitchFamily="2" charset="0"/>
              </a:rPr>
              <a:t>25 questions in the format 6 X 5 =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prstClr val="black"/>
                </a:solidFill>
                <a:latin typeface="Twinkl Cursive Unlooped" panose="02000000000000000000" pitchFamily="2" charset="0"/>
              </a:rPr>
              <a:t>no gaps </a:t>
            </a:r>
            <a:r>
              <a:rPr lang="en-GB" sz="3200" dirty="0" err="1">
                <a:solidFill>
                  <a:prstClr val="black"/>
                </a:solidFill>
                <a:latin typeface="Twinkl Cursive Unlooped" panose="02000000000000000000" pitchFamily="2" charset="0"/>
              </a:rPr>
              <a:t>eg</a:t>
            </a:r>
            <a:r>
              <a:rPr lang="en-GB" sz="3200" dirty="0">
                <a:solidFill>
                  <a:prstClr val="black"/>
                </a:solidFill>
                <a:latin typeface="Twinkl Cursive Unlooped" panose="02000000000000000000" pitchFamily="2" charset="0"/>
              </a:rPr>
              <a:t> 6 X ? = 30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prstClr val="black"/>
                </a:solidFill>
                <a:latin typeface="Twinkl Cursive Unlooped" panose="02000000000000000000" pitchFamily="2" charset="0"/>
              </a:rPr>
              <a:t>6 seconds to answer each question</a:t>
            </a:r>
          </a:p>
        </p:txBody>
      </p:sp>
    </p:spTree>
    <p:extLst>
      <p:ext uri="{BB962C8B-B14F-4D97-AF65-F5344CB8AC3E}">
        <p14:creationId xmlns:p14="http://schemas.microsoft.com/office/powerpoint/2010/main" val="491926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aths | Hillview School Tonbridge Kent UK">
            <a:extLst>
              <a:ext uri="{FF2B5EF4-FFF2-40B4-BE49-F238E27FC236}">
                <a16:creationId xmlns:a16="http://schemas.microsoft.com/office/drawing/2014/main" id="{6ECCDAC9-EAC3-4E94-9BDF-B1CF8AF3A6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35C5889-64F7-46FE-B96E-789036372ED6}"/>
              </a:ext>
            </a:extLst>
          </p:cNvPr>
          <p:cNvSpPr txBox="1"/>
          <p:nvPr/>
        </p:nvSpPr>
        <p:spPr>
          <a:xfrm>
            <a:off x="2905125" y="533400"/>
            <a:ext cx="71342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Times Tables </a:t>
            </a:r>
            <a:r>
              <a:rPr lang="en-GB" sz="3200" b="1" dirty="0" err="1">
                <a:solidFill>
                  <a:srgbClr val="FF0000"/>
                </a:solidFill>
                <a:latin typeface="Twinkl Cursive Unlooped" panose="02000000000000000000" pitchFamily="2" charset="0"/>
              </a:rPr>
              <a:t>Rockstars</a:t>
            </a:r>
            <a:r>
              <a:rPr lang="en-GB" sz="32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 (TTRS)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BC5AFD-227E-40E9-AF34-E91E07D7325B}"/>
              </a:ext>
            </a:extLst>
          </p:cNvPr>
          <p:cNvSpPr txBox="1"/>
          <p:nvPr/>
        </p:nvSpPr>
        <p:spPr>
          <a:xfrm>
            <a:off x="600075" y="1381125"/>
            <a:ext cx="1008697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Unlooped" panose="02000000000000000000" pitchFamily="2" charset="0"/>
              </a:rPr>
              <a:t>parent guide handout available</a:t>
            </a:r>
          </a:p>
          <a:p>
            <a:endParaRPr lang="en-GB" sz="3200" dirty="0">
              <a:latin typeface="Twinkl Cursive Un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Unlooped" panose="02000000000000000000" pitchFamily="2" charset="0"/>
              </a:rPr>
              <a:t>passwords stay the same</a:t>
            </a:r>
          </a:p>
          <a:p>
            <a:endParaRPr lang="en-GB" sz="3200" dirty="0">
              <a:latin typeface="Twinkl Cursive Un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Unlooped" panose="02000000000000000000" pitchFamily="2" charset="0"/>
              </a:rPr>
              <a:t>in Year 4, they have been put in the front of the children’s maths homework books</a:t>
            </a:r>
          </a:p>
          <a:p>
            <a:endParaRPr lang="en-GB" sz="3200" dirty="0">
              <a:latin typeface="Twinkl Cursive Un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Unlooped" panose="02000000000000000000" pitchFamily="2" charset="0"/>
              </a:rPr>
              <a:t>soundcheck is very similar format to the MTC</a:t>
            </a:r>
          </a:p>
        </p:txBody>
      </p:sp>
    </p:spTree>
    <p:extLst>
      <p:ext uri="{BB962C8B-B14F-4D97-AF65-F5344CB8AC3E}">
        <p14:creationId xmlns:p14="http://schemas.microsoft.com/office/powerpoint/2010/main" val="36887990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Maths | Hillview School Tonbridge Kent UK">
            <a:extLst>
              <a:ext uri="{FF2B5EF4-FFF2-40B4-BE49-F238E27FC236}">
                <a16:creationId xmlns:a16="http://schemas.microsoft.com/office/drawing/2014/main" id="{D48D9C59-2FFB-4BD8-BB3D-75A5ABD84B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8E3B19D-7C2A-4474-94CF-F608A88B98DC}"/>
              </a:ext>
            </a:extLst>
          </p:cNvPr>
          <p:cNvSpPr txBox="1"/>
          <p:nvPr/>
        </p:nvSpPr>
        <p:spPr>
          <a:xfrm>
            <a:off x="2647950" y="466725"/>
            <a:ext cx="7200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Other fun ways to learn times tables!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79553E-650D-49F4-B95E-7172B6685F52}"/>
              </a:ext>
            </a:extLst>
          </p:cNvPr>
          <p:cNvSpPr txBox="1"/>
          <p:nvPr/>
        </p:nvSpPr>
        <p:spPr>
          <a:xfrm>
            <a:off x="1233487" y="1666577"/>
            <a:ext cx="1002982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Twinkl Cursive Unlooped" panose="02000000000000000000" pitchFamily="2" charset="0"/>
              </a:rPr>
              <a:t>Songs</a:t>
            </a:r>
          </a:p>
          <a:p>
            <a:r>
              <a:rPr lang="en-GB" sz="3200" dirty="0">
                <a:latin typeface="Twinkl Cursive Unlooped" panose="02000000000000000000" pitchFamily="2" charset="0"/>
              </a:rPr>
              <a:t>Use dice</a:t>
            </a:r>
          </a:p>
          <a:p>
            <a:r>
              <a:rPr lang="en-GB" sz="3200" dirty="0">
                <a:latin typeface="Twinkl Cursive Unlooped" panose="02000000000000000000" pitchFamily="2" charset="0"/>
              </a:rPr>
              <a:t>Use the clock</a:t>
            </a:r>
          </a:p>
          <a:p>
            <a:r>
              <a:rPr lang="en-GB" sz="3200" dirty="0">
                <a:latin typeface="Twinkl Cursive Unlooped" panose="02000000000000000000" pitchFamily="2" charset="0"/>
              </a:rPr>
              <a:t>Flashcards</a:t>
            </a:r>
          </a:p>
          <a:p>
            <a:r>
              <a:rPr lang="en-GB" sz="3200" dirty="0">
                <a:latin typeface="Twinkl Cursive Unlooped" panose="02000000000000000000" pitchFamily="2" charset="0"/>
              </a:rPr>
              <a:t>Board games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E2B2977-DC21-4BA6-942B-01B9B9027A75}"/>
              </a:ext>
            </a:extLst>
          </p:cNvPr>
          <p:cNvSpPr/>
          <p:nvPr/>
        </p:nvSpPr>
        <p:spPr>
          <a:xfrm>
            <a:off x="466725" y="555316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https://assets.oxfordowl.co.uk/2014/05/13/10/30/08/349/PX_MathsContent_BK_TimesTablesInSchool_01_CH.pdf</a:t>
            </a:r>
            <a:endParaRPr lang="en-GB" dirty="0"/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2B4EF9-4538-4352-A2AB-D293FD7570DB}"/>
              </a:ext>
            </a:extLst>
          </p:cNvPr>
          <p:cNvSpPr txBox="1"/>
          <p:nvPr/>
        </p:nvSpPr>
        <p:spPr>
          <a:xfrm>
            <a:off x="8829675" y="4329172"/>
            <a:ext cx="336232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Twinkl Cursive Unlooped" panose="02000000000000000000" pitchFamily="2" charset="0"/>
              </a:rPr>
              <a:t>Helpful booklet you can download from the internet.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4442FD14-B999-4626-845C-AE7345046C6D}"/>
              </a:ext>
            </a:extLst>
          </p:cNvPr>
          <p:cNvSpPr/>
          <p:nvPr/>
        </p:nvSpPr>
        <p:spPr>
          <a:xfrm rot="10800000">
            <a:off x="6919912" y="5495925"/>
            <a:ext cx="1304925" cy="584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38EA19-5B2B-4849-87F9-44D45497A8BD}"/>
              </a:ext>
            </a:extLst>
          </p:cNvPr>
          <p:cNvSpPr txBox="1"/>
          <p:nvPr/>
        </p:nvSpPr>
        <p:spPr>
          <a:xfrm>
            <a:off x="7313073" y="2550080"/>
            <a:ext cx="30332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Twinkl Cursive Unlooped" panose="02000000000000000000" pitchFamily="2" charset="0"/>
              </a:rPr>
              <a:t>Little and often!</a:t>
            </a:r>
          </a:p>
        </p:txBody>
      </p:sp>
    </p:spTree>
    <p:extLst>
      <p:ext uri="{BB962C8B-B14F-4D97-AF65-F5344CB8AC3E}">
        <p14:creationId xmlns:p14="http://schemas.microsoft.com/office/powerpoint/2010/main" val="4766528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aths | Hillview School Tonbridge Kent UK">
            <a:extLst>
              <a:ext uri="{FF2B5EF4-FFF2-40B4-BE49-F238E27FC236}">
                <a16:creationId xmlns:a16="http://schemas.microsoft.com/office/drawing/2014/main" id="{B0A1300A-2860-48CE-BC4C-260120CD07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060"/>
            <a:ext cx="12174615" cy="541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A9A347-A866-49C2-9AA2-2D9CEF9CB55E}"/>
              </a:ext>
            </a:extLst>
          </p:cNvPr>
          <p:cNvSpPr txBox="1"/>
          <p:nvPr/>
        </p:nvSpPr>
        <p:spPr>
          <a:xfrm>
            <a:off x="2238375" y="695325"/>
            <a:ext cx="828675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Twinkl Cursive Unlooped" panose="02000000000000000000" pitchFamily="2" charset="0"/>
              </a:rPr>
              <a:t>Please remember it is part of homework!</a:t>
            </a:r>
          </a:p>
          <a:p>
            <a:endParaRPr lang="en-GB" sz="3200" dirty="0">
              <a:latin typeface="Twinkl Cursive Unlooped" panose="02000000000000000000" pitchFamily="2" charset="0"/>
            </a:endParaRPr>
          </a:p>
          <a:p>
            <a:endParaRPr lang="en-GB" sz="3200" dirty="0">
              <a:latin typeface="Twinkl Cursive Unlooped" panose="02000000000000000000" pitchFamily="2" charset="0"/>
            </a:endParaRPr>
          </a:p>
          <a:p>
            <a:endParaRPr lang="en-GB" sz="3200" dirty="0">
              <a:latin typeface="Twinkl Cursive Unlooped" panose="02000000000000000000" pitchFamily="2" charset="0"/>
            </a:endParaRPr>
          </a:p>
          <a:p>
            <a:endParaRPr lang="en-GB" sz="3200" dirty="0">
              <a:latin typeface="Twinkl Cursive Unlooped" panose="02000000000000000000" pitchFamily="2" charset="0"/>
            </a:endParaRPr>
          </a:p>
          <a:p>
            <a:pPr algn="ctr"/>
            <a:r>
              <a:rPr lang="en-GB" sz="4000" b="1" dirty="0">
                <a:latin typeface="Twinkl Cursive Unlooped" panose="02000000000000000000" pitchFamily="2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3455723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1554</TotalTime>
  <Words>1317</Words>
  <Application>Microsoft Office PowerPoint</Application>
  <PresentationFormat>Widescreen</PresentationFormat>
  <Paragraphs>269</Paragraphs>
  <Slides>29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Twinkl Cursive Unlooped</vt:lpstr>
      <vt:lpstr>Office Theme</vt:lpstr>
      <vt:lpstr>PowerPoint Presentation</vt:lpstr>
      <vt:lpstr>Aims:</vt:lpstr>
      <vt:lpstr>White Rose Approach</vt:lpstr>
      <vt:lpstr>What is CPA?</vt:lpstr>
      <vt:lpstr>Concrete</vt:lpstr>
      <vt:lpstr>Pictorial</vt:lpstr>
      <vt:lpstr>PowerPoint Presentation</vt:lpstr>
      <vt:lpstr>Pictorial</vt:lpstr>
      <vt:lpstr>Pictorial</vt:lpstr>
      <vt:lpstr>PowerPoint Presentation</vt:lpstr>
      <vt:lpstr>PowerPoint Presentation</vt:lpstr>
      <vt:lpstr>Bar Modelling</vt:lpstr>
      <vt:lpstr>Bar Modelling</vt:lpstr>
      <vt:lpstr>Bar Modelling</vt:lpstr>
      <vt:lpstr>Abstract</vt:lpstr>
      <vt:lpstr>PowerPoint Presentation</vt:lpstr>
      <vt:lpstr>(Varied) Fluency</vt:lpstr>
      <vt:lpstr>Reasoning</vt:lpstr>
      <vt:lpstr>Reasoning</vt:lpstr>
      <vt:lpstr>Homework</vt:lpstr>
      <vt:lpstr>Multiplication Facts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Adam Graves</dc:creator>
  <cp:lastModifiedBy>ARobinson@buttsbury.local</cp:lastModifiedBy>
  <cp:revision>25</cp:revision>
  <dcterms:created xsi:type="dcterms:W3CDTF">2022-09-15T09:00:41Z</dcterms:created>
  <dcterms:modified xsi:type="dcterms:W3CDTF">2022-09-19T18:25:36Z</dcterms:modified>
</cp:coreProperties>
</file>